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98" r:id="rId3"/>
    <p:sldId id="279" r:id="rId5"/>
    <p:sldId id="280" r:id="rId6"/>
    <p:sldId id="281" r:id="rId7"/>
    <p:sldId id="282" r:id="rId8"/>
    <p:sldId id="283" r:id="rId9"/>
    <p:sldId id="284" r:id="rId10"/>
    <p:sldId id="285" r:id="rId11"/>
    <p:sldId id="286" r:id="rId12"/>
    <p:sldId id="287" r:id="rId13"/>
    <p:sldId id="288" r:id="rId14"/>
    <p:sldId id="290" r:id="rId15"/>
    <p:sldId id="291" r:id="rId16"/>
    <p:sldId id="292" r:id="rId17"/>
    <p:sldId id="293" r:id="rId18"/>
    <p:sldId id="289" r:id="rId19"/>
    <p:sldId id="294" r:id="rId20"/>
    <p:sldId id="295" r:id="rId21"/>
    <p:sldId id="296" r:id="rId22"/>
    <p:sldId id="301" r:id="rId23"/>
    <p:sldId id="302" r:id="rId24"/>
    <p:sldId id="305" r:id="rId25"/>
    <p:sldId id="306" r:id="rId26"/>
    <p:sldId id="307" r:id="rId27"/>
    <p:sldId id="303" r:id="rId28"/>
    <p:sldId id="308" r:id="rId29"/>
    <p:sldId id="315" r:id="rId30"/>
    <p:sldId id="316" r:id="rId31"/>
    <p:sldId id="309" r:id="rId32"/>
    <p:sldId id="310" r:id="rId33"/>
    <p:sldId id="491" r:id="rId34"/>
    <p:sldId id="311" r:id="rId35"/>
    <p:sldId id="312" r:id="rId36"/>
    <p:sldId id="313" r:id="rId37"/>
    <p:sldId id="492" r:id="rId38"/>
    <p:sldId id="493" r:id="rId39"/>
    <p:sldId id="494" r:id="rId40"/>
    <p:sldId id="495" r:id="rId41"/>
    <p:sldId id="49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3F3DC-1D32-4E7F-AD9E-B0B355AE0656}"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45FAE-8586-48B6-A218-F37E064263E0}"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26C7D72-D387-4736-90EB-84AECBEDE0F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26C7D72-D387-4736-90EB-84AECBEDE0F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GB" sz="1200" b="1" i="0" kern="1200" dirty="0">
                <a:solidFill>
                  <a:schemeClr val="tx1"/>
                </a:solidFill>
                <a:effectLst/>
                <a:latin typeface="+mn-lt"/>
                <a:ea typeface="+mn-ea"/>
                <a:cs typeface="+mn-cs"/>
              </a:rPr>
              <a:t>Intrusive igneous rocks</a:t>
            </a:r>
            <a:r>
              <a:rPr lang="en-GB" sz="1200" b="0" i="0" kern="1200" dirty="0">
                <a:solidFill>
                  <a:schemeClr val="tx1"/>
                </a:solidFill>
                <a:effectLst/>
                <a:latin typeface="+mn-lt"/>
                <a:ea typeface="+mn-ea"/>
                <a:cs typeface="+mn-cs"/>
              </a:rPr>
              <a:t> crystallize below Earth's surface, and the slow cooling that occurs there allows large crystals to form. Examples Granite, Basalt...‎</a:t>
            </a:r>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26C7D72-D387-4736-90EB-84AECBEDE0F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08D248B-C574-40EF-9D23-B5631CDAB3CF}" type="datetimeFigureOut">
              <a:rPr lang="en-GB" smtClean="0"/>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fld id="{308D248B-C574-40EF-9D23-B5631CDAB3CF}" type="datetimeFigureOut">
              <a:rPr lang="en-GB" smtClean="0"/>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fld id="{308D248B-C574-40EF-9D23-B5631CDAB3CF}" type="datetimeFigureOut">
              <a:rPr lang="en-GB" smtClean="0"/>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fld id="{308D248B-C574-40EF-9D23-B5631CDAB3CF}" type="datetimeFigureOut">
              <a:rPr lang="en-GB" smtClean="0"/>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308D248B-C574-40EF-9D23-B5631CDAB3CF}" type="datetimeFigureOut">
              <a:rPr lang="en-GB" smtClean="0"/>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Date Placeholder 4"/>
          <p:cNvSpPr>
            <a:spLocks noGrp="1"/>
          </p:cNvSpPr>
          <p:nvPr>
            <p:ph type="dt" sz="half" idx="10"/>
          </p:nvPr>
        </p:nvSpPr>
        <p:spPr/>
        <p:txBody>
          <a:bodyPr/>
          <a:lstStyle/>
          <a:p>
            <a:fld id="{308D248B-C574-40EF-9D23-B5631CDAB3CF}" type="datetimeFigureOut">
              <a:rPr lang="en-GB" smtClean="0"/>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7" name="Date Placeholder 6"/>
          <p:cNvSpPr>
            <a:spLocks noGrp="1"/>
          </p:cNvSpPr>
          <p:nvPr>
            <p:ph type="dt" sz="half" idx="10"/>
          </p:nvPr>
        </p:nvSpPr>
        <p:spPr/>
        <p:txBody>
          <a:bodyPr/>
          <a:lstStyle/>
          <a:p>
            <a:fld id="{308D248B-C574-40EF-9D23-B5631CDAB3CF}" type="datetimeFigureOut">
              <a:rPr lang="en-GB" smtClean="0"/>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08D248B-C574-40EF-9D23-B5631CDAB3CF}" type="datetimeFigureOut">
              <a:rPr lang="en-GB" smtClean="0"/>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D248B-C574-40EF-9D23-B5631CDAB3CF}" type="datetimeFigureOut">
              <a:rPr lang="en-GB" smtClean="0"/>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308D248B-C574-40EF-9D23-B5631CDAB3CF}" type="datetimeFigureOut">
              <a:rPr lang="en-GB" smtClean="0"/>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308D248B-C574-40EF-9D23-B5631CDAB3CF}" type="datetimeFigureOut">
              <a:rPr lang="en-GB" smtClean="0"/>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9731804-FC6A-4F4A-B1EB-815DC27D79AB}" type="slidenum">
              <a:rPr lang="en-GB" smtClean="0"/>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248B-C574-40EF-9D23-B5631CDAB3CF}" type="datetimeFigureOut">
              <a:rPr lang="en-GB" smtClean="0"/>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31804-FC6A-4F4A-B1EB-815DC27D79AB}" type="slidenum">
              <a:rPr lang="en-GB" smtClean="0"/>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6194716" y="739978"/>
            <a:ext cx="5334930" cy="3004145"/>
          </a:xfrm>
        </p:spPr>
        <p:txBody>
          <a:bodyPr>
            <a:normAutofit/>
          </a:bodyPr>
          <a:lstStyle/>
          <a:p>
            <a:r>
              <a:rPr lang="en-GB" sz="5100" dirty="0">
                <a:latin typeface="Cambria" panose="02040503050406030204" pitchFamily="18" charset="0"/>
                <a:ea typeface="Cambria" panose="02040503050406030204" pitchFamily="18" charset="0"/>
              </a:rPr>
              <a:t>Geography Of Ethiopia </a:t>
            </a:r>
            <a:br>
              <a:rPr lang="en-GB" sz="5100" dirty="0">
                <a:latin typeface="Cambria" panose="02040503050406030204" pitchFamily="18" charset="0"/>
                <a:ea typeface="Cambria" panose="02040503050406030204" pitchFamily="18" charset="0"/>
              </a:rPr>
            </a:br>
            <a:r>
              <a:rPr lang="en-GB" sz="5100" dirty="0">
                <a:latin typeface="Cambria" panose="02040503050406030204" pitchFamily="18" charset="0"/>
                <a:ea typeface="Cambria" panose="02040503050406030204" pitchFamily="18" charset="0"/>
              </a:rPr>
              <a:t>&amp; </a:t>
            </a:r>
            <a:br>
              <a:rPr lang="en-GB" sz="5100" dirty="0">
                <a:latin typeface="Cambria" panose="02040503050406030204" pitchFamily="18" charset="0"/>
                <a:ea typeface="Cambria" panose="02040503050406030204" pitchFamily="18" charset="0"/>
              </a:rPr>
            </a:br>
            <a:r>
              <a:rPr lang="en-GB" sz="5100" dirty="0">
                <a:latin typeface="Cambria" panose="02040503050406030204" pitchFamily="18" charset="0"/>
                <a:ea typeface="Cambria" panose="02040503050406030204" pitchFamily="18" charset="0"/>
              </a:rPr>
              <a:t>The Horn</a:t>
            </a:r>
            <a:endParaRPr lang="en-GB" sz="510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6194715" y="3836197"/>
            <a:ext cx="5334931" cy="2189214"/>
          </a:xfrm>
        </p:spPr>
        <p:txBody>
          <a:bodyPr>
            <a:normAutofit/>
          </a:bodyPr>
          <a:lstStyle/>
          <a:p>
            <a:r>
              <a:rPr lang="en-GB" dirty="0">
                <a:latin typeface="Cambria" panose="02040503050406030204" pitchFamily="18" charset="0"/>
                <a:ea typeface="Cambria" panose="02040503050406030204" pitchFamily="18" charset="0"/>
              </a:rPr>
              <a:t>(</a:t>
            </a:r>
            <a:r>
              <a:rPr lang="en-GB" b="1" dirty="0">
                <a:latin typeface="Cambria" panose="02040503050406030204" pitchFamily="18" charset="0"/>
                <a:ea typeface="Cambria" panose="02040503050406030204" pitchFamily="18" charset="0"/>
              </a:rPr>
              <a:t>LART 1004</a:t>
            </a:r>
            <a:r>
              <a:rPr lang="en-GB" dirty="0">
                <a:latin typeface="Cambria" panose="02040503050406030204" pitchFamily="18" charset="0"/>
                <a:ea typeface="Cambria" panose="02040503050406030204" pitchFamily="18" charset="0"/>
              </a:rPr>
              <a:t>)</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Tesfaye Abebe(MSc): Environmental Science</a:t>
            </a:r>
            <a:endParaRPr lang="en-GB" dirty="0">
              <a:latin typeface="Cambria" panose="02040503050406030204" pitchFamily="18" charset="0"/>
              <a:ea typeface="Cambria" panose="02040503050406030204" pitchFamily="18" charset="0"/>
            </a:endParaRPr>
          </a:p>
        </p:txBody>
      </p:sp>
      <p:sp>
        <p:nvSpPr>
          <p:cNvPr id="11" name="Freeform: Shape 10"/>
          <p:cNvSpPr>
            <a:spLocks noGrp="1" noRot="1" noChangeAspect="1" noMove="1" noResize="1" noEditPoints="1" noAdjustHandles="1" noChangeArrowheads="1" noChangeShapeType="1" noTextEdit="1"/>
          </p:cNvSpPr>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Freeform: Shape 12"/>
          <p:cNvSpPr>
            <a:spLocks noGrp="1" noRot="1" noChangeAspect="1" noMove="1" noResize="1" noEditPoints="1" noAdjustHandles="1" noChangeArrowheads="1" noChangeShapeType="1" noTextEdit="1"/>
          </p:cNvSpPr>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Freeform: Shape 14"/>
          <p:cNvSpPr>
            <a:spLocks noGrp="1" noRot="1" noChangeAspect="1" noMove="1" noResize="1" noEditPoints="1" noAdjustHandles="1" noChangeArrowheads="1" noChangeShapeType="1" noTextEdit="1"/>
          </p:cNvSpPr>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Freeform: Shape 16"/>
          <p:cNvSpPr>
            <a:spLocks noGrp="1" noRot="1" noChangeAspect="1" noMove="1" noResize="1" noEditPoints="1" noAdjustHandles="1" noChangeArrowheads="1" noChangeShapeType="1" noTextEdit="1"/>
          </p:cNvSpPr>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Freeform: Shape 18"/>
          <p:cNvSpPr>
            <a:spLocks noGrp="1" noRot="1" noChangeAspect="1" noMove="1" noResize="1" noEditPoints="1" noAdjustHandles="1" noChangeArrowheads="1" noChangeShapeType="1" noTextEdit="1"/>
          </p:cNvSpPr>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Picture 3"/>
          <p:cNvPicPr>
            <a:picLocks noChangeAspect="1"/>
          </p:cNvPicPr>
          <p:nvPr/>
        </p:nvPicPr>
        <p:blipFill rotWithShape="1">
          <a:blip r:embed="rId1"/>
          <a:srcRect r="3" b="3"/>
          <a:stretch>
            <a:fillRect/>
          </a:stretch>
        </p:blipFill>
        <p:spPr>
          <a:xfrm>
            <a:off x="631840" y="57840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p:cNvSpPr>
            <a:spLocks noGrp="1" noRot="1" noChangeAspect="1" noMove="1" noResize="1" noEditPoints="1" noAdjustHandles="1" noChangeArrowheads="1" noChangeShapeType="1" noTextEdit="1"/>
          </p:cNvSpPr>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354" y="422030"/>
            <a:ext cx="11521440" cy="6091311"/>
          </a:xfrm>
        </p:spPr>
        <p:txBody>
          <a:bodyPr/>
          <a:lstStyle/>
          <a:p>
            <a:pPr>
              <a:buFont typeface="Wingdings" panose="05000000000000000000" pitchFamily="2" charset="2"/>
              <a:buChar char="Ø"/>
            </a:pPr>
            <a:r>
              <a:rPr lang="en-GB" dirty="0">
                <a:latin typeface="Cambria" panose="02040503050406030204" pitchFamily="18" charset="0"/>
                <a:ea typeface="Cambria" panose="02040503050406030204" pitchFamily="18" charset="0"/>
              </a:rPr>
              <a:t>The geological time scale measures time on a scale involving four main units: </a:t>
            </a:r>
            <a:endParaRPr lang="en-GB" dirty="0">
              <a:latin typeface="Cambria" panose="02040503050406030204" pitchFamily="18" charset="0"/>
              <a:ea typeface="Cambria" panose="02040503050406030204" pitchFamily="18" charset="0"/>
            </a:endParaRPr>
          </a:p>
          <a:p>
            <a:endParaRPr lang="en-GB" dirty="0">
              <a:latin typeface="Cambria" panose="02040503050406030204" pitchFamily="18" charset="0"/>
              <a:ea typeface="Cambria" panose="02040503050406030204" pitchFamily="18" charset="0"/>
            </a:endParaRPr>
          </a:p>
          <a:p>
            <a:pPr marL="514350" indent="-514350">
              <a:buAutoNum type="arabicPeriod"/>
            </a:pPr>
            <a:r>
              <a:rPr lang="en-GB" dirty="0">
                <a:latin typeface="Cambria" panose="02040503050406030204" pitchFamily="18" charset="0"/>
                <a:ea typeface="Cambria" panose="02040503050406030204" pitchFamily="18" charset="0"/>
              </a:rPr>
              <a:t>An </a:t>
            </a:r>
            <a:r>
              <a:rPr lang="en-GB" b="1" i="1" dirty="0">
                <a:latin typeface="Cambria" panose="02040503050406030204" pitchFamily="18" charset="0"/>
                <a:ea typeface="Cambria" panose="02040503050406030204" pitchFamily="18" charset="0"/>
              </a:rPr>
              <a:t>epoch</a:t>
            </a:r>
            <a:r>
              <a:rPr lang="en-GB" i="1"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rPr>
              <a:t>is the smallest unit of time on the scale and encompasses a period of millions of years. </a:t>
            </a:r>
            <a:endParaRPr lang="en-GB" dirty="0">
              <a:latin typeface="Cambria" panose="02040503050406030204" pitchFamily="18" charset="0"/>
              <a:ea typeface="Cambria" panose="02040503050406030204" pitchFamily="18" charset="0"/>
            </a:endParaRPr>
          </a:p>
          <a:p>
            <a:pPr marL="514350" indent="-514350">
              <a:buAutoNum type="arabicPeriod"/>
            </a:pP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2. Chronologically, epochs are clumped together into larger units called </a:t>
            </a:r>
            <a:r>
              <a:rPr lang="en-GB" b="1" i="1" dirty="0">
                <a:latin typeface="Cambria" panose="02040503050406030204" pitchFamily="18" charset="0"/>
                <a:ea typeface="Cambria" panose="02040503050406030204" pitchFamily="18" charset="0"/>
              </a:rPr>
              <a:t>periods</a:t>
            </a:r>
            <a:r>
              <a:rPr lang="en-GB" i="1" dirty="0">
                <a:latin typeface="Cambria" panose="02040503050406030204" pitchFamily="18" charset="0"/>
                <a:ea typeface="Cambria" panose="02040503050406030204" pitchFamily="18" charset="0"/>
              </a:rPr>
              <a:t>. </a:t>
            </a:r>
            <a:endParaRPr lang="en-GB" i="1" dirty="0">
              <a:latin typeface="Cambria" panose="02040503050406030204" pitchFamily="18" charset="0"/>
              <a:ea typeface="Cambria" panose="02040503050406030204" pitchFamily="18" charset="0"/>
            </a:endParaRPr>
          </a:p>
          <a:p>
            <a:pPr marL="0" indent="0">
              <a:buNone/>
            </a:pP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3. Periods are combined to make subdivisions called </a:t>
            </a:r>
            <a:r>
              <a:rPr lang="en-GB" b="1" i="1" dirty="0">
                <a:latin typeface="Cambria" panose="02040503050406030204" pitchFamily="18" charset="0"/>
                <a:ea typeface="Cambria" panose="02040503050406030204" pitchFamily="18" charset="0"/>
              </a:rPr>
              <a:t>Eras</a:t>
            </a:r>
            <a:r>
              <a:rPr lang="en-GB" b="1" dirty="0">
                <a:latin typeface="Cambria" panose="02040503050406030204" pitchFamily="18" charset="0"/>
                <a:ea typeface="Cambria" panose="02040503050406030204" pitchFamily="18" charset="0"/>
              </a:rPr>
              <a:t>. </a:t>
            </a:r>
            <a:endParaRPr lang="en-GB" b="1" dirty="0">
              <a:latin typeface="Cambria" panose="02040503050406030204" pitchFamily="18" charset="0"/>
              <a:ea typeface="Cambria" panose="02040503050406030204" pitchFamily="18" charset="0"/>
            </a:endParaRPr>
          </a:p>
          <a:p>
            <a:pPr marL="0" indent="0">
              <a:buNone/>
            </a:pP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4. </a:t>
            </a:r>
            <a:r>
              <a:rPr lang="en-GB" b="1" dirty="0">
                <a:latin typeface="Cambria" panose="02040503050406030204" pitchFamily="18" charset="0"/>
                <a:ea typeface="Cambria" panose="02040503050406030204" pitchFamily="18" charset="0"/>
              </a:rPr>
              <a:t>An </a:t>
            </a:r>
            <a:r>
              <a:rPr lang="en-GB" b="1" i="1" dirty="0">
                <a:latin typeface="Cambria" panose="02040503050406030204" pitchFamily="18" charset="0"/>
                <a:ea typeface="Cambria" panose="02040503050406030204" pitchFamily="18" charset="0"/>
              </a:rPr>
              <a:t>eon </a:t>
            </a:r>
            <a:r>
              <a:rPr lang="en-GB" dirty="0">
                <a:latin typeface="Cambria" panose="02040503050406030204" pitchFamily="18" charset="0"/>
                <a:ea typeface="Cambria" panose="02040503050406030204" pitchFamily="18" charset="0"/>
              </a:rPr>
              <a:t>is the largest period of geological time </a:t>
            </a:r>
            <a:endParaRPr lang="en-GB" dirty="0">
              <a:latin typeface="Cambria" panose="02040503050406030204" pitchFamily="18" charset="0"/>
              <a:ea typeface="Cambria" panose="02040503050406030204" pitchFamily="18" charset="0"/>
            </a:endParaRPr>
          </a:p>
          <a:p>
            <a:pPr marL="0" indent="0">
              <a:buNone/>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1"/>
          <a:stretch>
            <a:fillRect/>
          </a:stretch>
        </p:blipFill>
        <p:spPr>
          <a:xfrm>
            <a:off x="633046" y="520505"/>
            <a:ext cx="10902461" cy="592249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1"/>
          <a:stretch>
            <a:fillRect/>
          </a:stretch>
        </p:blipFill>
        <p:spPr>
          <a:xfrm>
            <a:off x="313249" y="249702"/>
            <a:ext cx="11324493" cy="635859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3793"/>
            <a:ext cx="10515600" cy="422666"/>
          </a:xfrm>
        </p:spPr>
        <p:txBody>
          <a:bodyPr>
            <a:normAutofit fontScale="90000"/>
          </a:bodyPr>
          <a:lstStyle/>
          <a:p>
            <a:r>
              <a:rPr lang="en-GB" sz="2800" b="1" dirty="0">
                <a:latin typeface="Cambria" panose="02040503050406030204" pitchFamily="18" charset="0"/>
                <a:ea typeface="Cambria" panose="02040503050406030204" pitchFamily="18" charset="0"/>
              </a:rPr>
              <a:t>Age Dating Techniques</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95422" y="689317"/>
            <a:ext cx="11507372" cy="6014889"/>
          </a:xfrm>
        </p:spPr>
        <p:txBody>
          <a:bodyPr>
            <a:normAutofit/>
          </a:bodyPr>
          <a:lstStyle/>
          <a:p>
            <a:r>
              <a:rPr lang="en-GB" dirty="0">
                <a:latin typeface="Cambria" panose="02040503050406030204" pitchFamily="18" charset="0"/>
                <a:ea typeface="Cambria" panose="02040503050406030204" pitchFamily="18" charset="0"/>
              </a:rPr>
              <a:t>There are two techniques of knowing the age of rocks: </a:t>
            </a:r>
            <a:endParaRPr lang="en-GB" dirty="0">
              <a:latin typeface="Cambria" panose="02040503050406030204" pitchFamily="18" charset="0"/>
              <a:ea typeface="Cambria" panose="02040503050406030204" pitchFamily="18" charset="0"/>
            </a:endParaRPr>
          </a:p>
          <a:p>
            <a:pPr marL="971550" lvl="1" indent="-514350">
              <a:buFont typeface="+mj-lt"/>
              <a:buAutoNum type="arabicPeriod"/>
            </a:pPr>
            <a:r>
              <a:rPr lang="en-GB" sz="2800" dirty="0">
                <a:latin typeface="Cambria" panose="02040503050406030204" pitchFamily="18" charset="0"/>
                <a:ea typeface="Cambria" panose="02040503050406030204" pitchFamily="18" charset="0"/>
              </a:rPr>
              <a:t>Relative and </a:t>
            </a:r>
            <a:endParaRPr lang="en-GB" sz="2800" dirty="0">
              <a:latin typeface="Cambria" panose="02040503050406030204" pitchFamily="18" charset="0"/>
              <a:ea typeface="Cambria" panose="02040503050406030204" pitchFamily="18" charset="0"/>
            </a:endParaRPr>
          </a:p>
          <a:p>
            <a:pPr marL="971550" lvl="1" indent="-514350">
              <a:buFont typeface="+mj-lt"/>
              <a:buAutoNum type="arabicPeriod"/>
            </a:pPr>
            <a:r>
              <a:rPr lang="en-GB" sz="2800" dirty="0">
                <a:latin typeface="Cambria" panose="02040503050406030204" pitchFamily="18" charset="0"/>
                <a:ea typeface="Cambria" panose="02040503050406030204" pitchFamily="18" charset="0"/>
              </a:rPr>
              <a:t>Absolute age dating</a:t>
            </a:r>
            <a:endParaRPr lang="en-GB" sz="2800" dirty="0">
              <a:latin typeface="Cambria" panose="02040503050406030204" pitchFamily="18" charset="0"/>
              <a:ea typeface="Cambria" panose="02040503050406030204" pitchFamily="18" charset="0"/>
            </a:endParaRPr>
          </a:p>
          <a:p>
            <a:pPr marL="0" indent="0">
              <a:buNone/>
            </a:pPr>
            <a:r>
              <a:rPr lang="en-GB" b="1" dirty="0">
                <a:latin typeface="Cambria" panose="02040503050406030204" pitchFamily="18" charset="0"/>
                <a:ea typeface="Cambria" panose="02040503050406030204" pitchFamily="18" charset="0"/>
              </a:rPr>
              <a:t>1. Relative age dating</a:t>
            </a:r>
            <a:endParaRPr lang="en-GB"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t>   </a:t>
            </a:r>
            <a:r>
              <a:rPr lang="en-GB" dirty="0">
                <a:latin typeface="Cambria" panose="02040503050406030204" pitchFamily="18" charset="0"/>
                <a:ea typeface="Cambria" panose="02040503050406030204" pitchFamily="18" charset="0"/>
              </a:rPr>
              <a:t>Relative dating uses geological evidence to assign comparative ages of fossils.</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two ways to know the relative age of a rock: </a:t>
            </a:r>
            <a:endParaRPr lang="en-GB" dirty="0">
              <a:latin typeface="Cambria" panose="02040503050406030204" pitchFamily="18" charset="0"/>
              <a:ea typeface="Cambria" panose="02040503050406030204" pitchFamily="18" charset="0"/>
            </a:endParaRPr>
          </a:p>
          <a:p>
            <a:pPr marL="971550" lvl="1" indent="-514350">
              <a:buAutoNum type="arabicPeriod"/>
            </a:pPr>
            <a:r>
              <a:rPr lang="en-GB" sz="2800" dirty="0">
                <a:latin typeface="Cambria" panose="02040503050406030204" pitchFamily="18" charset="0"/>
                <a:ea typeface="Cambria" panose="02040503050406030204" pitchFamily="18" charset="0"/>
              </a:rPr>
              <a:t>To look at any fossils the rock may contain. If any of the fossils are unique to one of the geologic time periods, then the rock was formed during that particular time period. </a:t>
            </a:r>
            <a:endParaRPr lang="en-GB" sz="2800" dirty="0">
              <a:latin typeface="Cambria" panose="02040503050406030204" pitchFamily="18" charset="0"/>
              <a:ea typeface="Cambria" panose="02040503050406030204" pitchFamily="18" charset="0"/>
            </a:endParaRPr>
          </a:p>
          <a:p>
            <a:pPr marL="971550" lvl="1" indent="-514350">
              <a:buAutoNum type="arabicPeriod"/>
            </a:pPr>
            <a:r>
              <a:rPr lang="en-GB" sz="2800" dirty="0">
                <a:latin typeface="Cambria" panose="02040503050406030204" pitchFamily="18" charset="0"/>
                <a:ea typeface="Cambria" panose="02040503050406030204" pitchFamily="18" charset="0"/>
              </a:rPr>
              <a:t>To use the "What is on top of the older rocks?“</a:t>
            </a:r>
            <a:endParaRPr lang="en-GB" sz="28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But these two methods only give the relative age of rocks -which one is </a:t>
            </a:r>
            <a:r>
              <a:rPr lang="en-GB" dirty="0">
                <a:solidFill>
                  <a:schemeClr val="accent2">
                    <a:lumMod val="75000"/>
                  </a:schemeClr>
                </a:solidFill>
                <a:latin typeface="Cambria" panose="02040503050406030204" pitchFamily="18" charset="0"/>
                <a:ea typeface="Cambria" panose="02040503050406030204" pitchFamily="18" charset="0"/>
              </a:rPr>
              <a:t>younger</a:t>
            </a:r>
            <a:r>
              <a:rPr lang="en-GB" dirty="0">
                <a:latin typeface="Cambria" panose="02040503050406030204" pitchFamily="18" charset="0"/>
                <a:ea typeface="Cambria" panose="02040503050406030204" pitchFamily="18" charset="0"/>
              </a:rPr>
              <a:t> and which is </a:t>
            </a:r>
            <a:r>
              <a:rPr lang="en-GB" dirty="0">
                <a:solidFill>
                  <a:schemeClr val="accent2">
                    <a:lumMod val="75000"/>
                  </a:schemeClr>
                </a:solidFill>
                <a:latin typeface="Cambria" panose="02040503050406030204" pitchFamily="18" charset="0"/>
                <a:ea typeface="Cambria" panose="02040503050406030204" pitchFamily="18" charset="0"/>
              </a:rPr>
              <a:t>older</a:t>
            </a:r>
            <a:endParaRPr lang="en-GB" sz="3200" dirty="0">
              <a:solidFill>
                <a:schemeClr val="accent2">
                  <a:lumMod val="75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526928"/>
          </a:xfrm>
        </p:spPr>
        <p:txBody>
          <a:bodyPr>
            <a:normAutofit/>
          </a:bodyPr>
          <a:lstStyle/>
          <a:p>
            <a:r>
              <a:rPr lang="en-GB" sz="2800" b="1" dirty="0">
                <a:latin typeface="Cambria" panose="02040503050406030204" pitchFamily="18" charset="0"/>
                <a:ea typeface="Cambria" panose="02040503050406030204" pitchFamily="18" charset="0"/>
              </a:rPr>
              <a:t>2. Absolute Dating</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25083" y="681038"/>
            <a:ext cx="11662117" cy="5888574"/>
          </a:xfrm>
        </p:spPr>
        <p:txBody>
          <a:bodyPr>
            <a:normAutofit/>
          </a:bodyPr>
          <a:lstStyle/>
          <a:p>
            <a:pPr>
              <a:buFont typeface="Wingdings" panose="05000000000000000000" pitchFamily="2" charset="2"/>
              <a:buChar char="Ø"/>
            </a:pPr>
            <a:r>
              <a:rPr lang="en-GB" dirty="0">
                <a:latin typeface="Cambria" panose="02040503050406030204" pitchFamily="18" charset="0"/>
                <a:ea typeface="Cambria" panose="02040503050406030204" pitchFamily="18" charset="0"/>
              </a:rPr>
              <a:t>Also known as Radiometric techniques</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This technique was developed with discovery of radioactivity in 1896.</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a:p>
          <a:p>
            <a:r>
              <a:rPr lang="en-GB" dirty="0">
                <a:latin typeface="Cambria" panose="02040503050406030204" pitchFamily="18" charset="0"/>
                <a:ea typeface="Cambria" panose="02040503050406030204" pitchFamily="18" charset="0"/>
              </a:rPr>
              <a:t>Two of the major techniques include</a:t>
            </a:r>
            <a:endParaRPr lang="en-GB" dirty="0">
              <a:latin typeface="Cambria" panose="02040503050406030204" pitchFamily="18" charset="0"/>
              <a:ea typeface="Cambria" panose="02040503050406030204" pitchFamily="18" charset="0"/>
            </a:endParaRPr>
          </a:p>
          <a:p>
            <a:pPr marL="514350" indent="-514350">
              <a:buFont typeface="+mj-lt"/>
              <a:buAutoNum type="alphaUcPeriod"/>
            </a:pPr>
            <a:r>
              <a:rPr lang="en-GB" sz="2800" b="1" i="1" dirty="0">
                <a:latin typeface="Cambria" panose="02040503050406030204" pitchFamily="18" charset="0"/>
                <a:ea typeface="Cambria" panose="02040503050406030204" pitchFamily="18" charset="0"/>
              </a:rPr>
              <a:t>Carbon-14 Technique: </a:t>
            </a:r>
            <a:r>
              <a:rPr lang="en-GB" i="1" dirty="0">
                <a:latin typeface="Cambria" panose="02040503050406030204" pitchFamily="18" charset="0"/>
                <a:ea typeface="Cambria" panose="02040503050406030204" pitchFamily="18" charset="0"/>
              </a:rPr>
              <a:t>Upon the organism's death, carbon-14 begins to disintegrate at a known rate, and no further replacement of carbon from atmospheric carbon dioxide can take place. Carbon-14 has half-life of 5730 years. </a:t>
            </a:r>
            <a:endParaRPr lang="en-GB" i="1" dirty="0">
              <a:latin typeface="Cambria" panose="02040503050406030204" pitchFamily="18" charset="0"/>
              <a:ea typeface="Cambria" panose="02040503050406030204" pitchFamily="18" charset="0"/>
            </a:endParaRPr>
          </a:p>
          <a:p>
            <a:pPr marL="514350" indent="-514350">
              <a:buFont typeface="+mj-lt"/>
              <a:buAutoNum type="alphaUcPeriod"/>
            </a:pPr>
            <a:r>
              <a:rPr lang="en-GB" sz="2800" b="1" i="1" dirty="0">
                <a:latin typeface="Cambria" panose="02040503050406030204" pitchFamily="18" charset="0"/>
                <a:ea typeface="Cambria" panose="02040503050406030204" pitchFamily="18" charset="0"/>
              </a:rPr>
              <a:t>Potassium-Argon Technique:-</a:t>
            </a:r>
            <a:r>
              <a:rPr lang="en-GB" dirty="0">
                <a:latin typeface="Cambria" panose="02040503050406030204" pitchFamily="18" charset="0"/>
                <a:ea typeface="Cambria" panose="02040503050406030204" pitchFamily="18" charset="0"/>
              </a:rPr>
              <a:t>The decay is widely used for dating rocks </a:t>
            </a:r>
            <a:endParaRPr lang="en-GB" dirty="0">
              <a:latin typeface="Cambria" panose="02040503050406030204" pitchFamily="18" charset="0"/>
              <a:ea typeface="Cambria" panose="02040503050406030204" pitchFamily="18" charset="0"/>
            </a:endParaRPr>
          </a:p>
          <a:p>
            <a:pPr lvl="1"/>
            <a:r>
              <a:rPr lang="en-GB" dirty="0">
                <a:latin typeface="Cambria" panose="02040503050406030204" pitchFamily="18" charset="0"/>
                <a:ea typeface="Cambria" panose="02040503050406030204" pitchFamily="18" charset="0"/>
              </a:rPr>
              <a:t>potassium-40 is abundant in micas, feldspars, and hornblendes. </a:t>
            </a:r>
            <a:endParaRPr lang="en-GB" dirty="0">
              <a:latin typeface="Cambria" panose="02040503050406030204" pitchFamily="18" charset="0"/>
              <a:ea typeface="Cambria" panose="02040503050406030204" pitchFamily="18" charset="0"/>
            </a:endParaRPr>
          </a:p>
          <a:p>
            <a:pPr lvl="1"/>
            <a:r>
              <a:rPr lang="en-GB" dirty="0">
                <a:latin typeface="Cambria" panose="02040503050406030204" pitchFamily="18" charset="0"/>
                <a:ea typeface="Cambria" panose="02040503050406030204" pitchFamily="18" charset="0"/>
              </a:rPr>
              <a:t>Leakage of argon is a problem if the rock has been exposed to temperatures above 125° C (257° F), because the age of the rock will then reflect the last episode of heating rather than the time of original rock formation </a:t>
            </a:r>
            <a:endParaRPr lang="en-GB" dirty="0">
              <a:latin typeface="Cambria" panose="02040503050406030204" pitchFamily="18" charset="0"/>
              <a:ea typeface="Cambria" panose="02040503050406030204" pitchFamily="18" charset="0"/>
            </a:endParaRPr>
          </a:p>
          <a:p>
            <a:pPr lvl="1"/>
            <a:endParaRPr lang="en-GB" dirty="0"/>
          </a:p>
          <a:p>
            <a:pPr marL="914400" lvl="1" indent="-457200">
              <a:buAutoNum type="alphaUcPeriod"/>
            </a:pPr>
            <a:endParaRPr lang="en-GB" sz="2800" dirty="0">
              <a:latin typeface="Cambria" panose="02040503050406030204" pitchFamily="18" charset="0"/>
              <a:ea typeface="Cambria" panose="02040503050406030204" pitchFamily="18" charset="0"/>
            </a:endParaRPr>
          </a:p>
          <a:p>
            <a:pPr marL="914400" lvl="1" indent="-457200">
              <a:buAutoNum type="alphaUcPeriod"/>
            </a:pPr>
            <a:endParaRPr lang="en-GB" dirty="0"/>
          </a:p>
          <a:p>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351"/>
            <a:ext cx="10515600" cy="838592"/>
          </a:xfrm>
        </p:spPr>
        <p:txBody>
          <a:bodyPr>
            <a:noAutofit/>
          </a:bodyPr>
          <a:lstStyle/>
          <a:p>
            <a:pPr algn="ctr"/>
            <a:r>
              <a:rPr lang="en-GB" sz="2800" b="1" dirty="0">
                <a:latin typeface="Cambria" panose="02040503050406030204" pitchFamily="18" charset="0"/>
                <a:ea typeface="Cambria" panose="02040503050406030204" pitchFamily="18" charset="0"/>
              </a:rPr>
              <a:t>2.4. Geological Processes and the Resulting Landforms of Ethiopia and the Horn</a:t>
            </a:r>
            <a:endParaRPr lang="en-GB"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25083" y="1026943"/>
            <a:ext cx="11619914" cy="5500466"/>
          </a:xfrm>
        </p:spPr>
        <p:txBody>
          <a:bodyPr>
            <a:normAutofit lnSpcReduction="10000"/>
          </a:bodyPr>
          <a:lstStyle/>
          <a:p>
            <a:pPr marL="0" indent="0">
              <a:buNone/>
            </a:pPr>
            <a:r>
              <a:rPr lang="en-GB" b="1" dirty="0">
                <a:latin typeface="Cambria" panose="02040503050406030204" pitchFamily="18" charset="0"/>
                <a:ea typeface="Cambria" panose="02040503050406030204" pitchFamily="18" charset="0"/>
              </a:rPr>
              <a:t>2.4.1. The Precambrian Era Geologic Processes (4.5 billion - 600 million years ago)</a:t>
            </a:r>
            <a:endParaRPr lang="en-GB"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covers 5/6th of the Earth's history</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Our knowledge of the events is limited:- Due to its </a:t>
            </a:r>
            <a:r>
              <a:rPr lang="en-GB" b="1" dirty="0">
                <a:latin typeface="Cambria" panose="02040503050406030204" pitchFamily="18" charset="0"/>
                <a:ea typeface="Cambria" panose="02040503050406030204" pitchFamily="18" charset="0"/>
              </a:rPr>
              <a:t>remoteness</a:t>
            </a:r>
            <a:r>
              <a:rPr lang="en-GB" dirty="0">
                <a:latin typeface="Cambria" panose="02040503050406030204" pitchFamily="18" charset="0"/>
                <a:ea typeface="Cambria" panose="02040503050406030204" pitchFamily="18" charset="0"/>
              </a:rPr>
              <a:t> in time and the </a:t>
            </a:r>
            <a:r>
              <a:rPr lang="en-GB" b="1" dirty="0">
                <a:latin typeface="Cambria" panose="02040503050406030204" pitchFamily="18" charset="0"/>
                <a:ea typeface="Cambria" panose="02040503050406030204" pitchFamily="18" charset="0"/>
              </a:rPr>
              <a:t>absence of well-preserved fossils.</a:t>
            </a:r>
            <a:endParaRPr lang="en-GB" b="1" dirty="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The major geologic event of the Precambrian Era was </a:t>
            </a:r>
            <a:endParaRPr lang="en-GB" dirty="0">
              <a:latin typeface="Cambria" panose="02040503050406030204" pitchFamily="18" charset="0"/>
              <a:ea typeface="Cambria" panose="02040503050406030204" pitchFamily="18" charset="0"/>
            </a:endParaRPr>
          </a:p>
          <a:p>
            <a:pPr marL="0" indent="0">
              <a:buNone/>
            </a:pPr>
            <a:r>
              <a:rPr lang="en-GB" b="1" dirty="0">
                <a:latin typeface="Cambria" panose="02040503050406030204" pitchFamily="18" charset="0"/>
                <a:ea typeface="Cambria" panose="02040503050406030204" pitchFamily="18" charset="0"/>
              </a:rPr>
              <a:t>1.</a:t>
            </a:r>
            <a:r>
              <a:rPr lang="en-GB" b="1" i="1" dirty="0">
                <a:latin typeface="Cambria" panose="02040503050406030204" pitchFamily="18" charset="0"/>
                <a:ea typeface="Cambria" panose="02040503050406030204" pitchFamily="18" charset="0"/>
              </a:rPr>
              <a:t>Orogenesis:-</a:t>
            </a:r>
            <a:r>
              <a:rPr lang="en-GB" dirty="0">
                <a:latin typeface="Cambria" panose="02040503050406030204" pitchFamily="18" charset="0"/>
                <a:ea typeface="Cambria" panose="02040503050406030204" pitchFamily="18" charset="0"/>
              </a:rPr>
              <a:t> As a result, the land was subjected to intense folding.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2. Accompanied by intrusive igneous activity</a:t>
            </a:r>
            <a:endParaRPr lang="en-GB" dirty="0">
              <a:latin typeface="Cambria" panose="02040503050406030204" pitchFamily="18" charset="0"/>
              <a:ea typeface="Cambria" panose="02040503050406030204" pitchFamily="18" charset="0"/>
            </a:endParaRPr>
          </a:p>
          <a:p>
            <a:pPr marL="0" indent="0" algn="just">
              <a:buNone/>
            </a:pPr>
            <a:r>
              <a:rPr lang="en-GB" dirty="0">
                <a:latin typeface="Cambria" panose="02040503050406030204" pitchFamily="18" charset="0"/>
                <a:ea typeface="Cambria" panose="02040503050406030204" pitchFamily="18" charset="0"/>
              </a:rPr>
              <a:t>3.Followed by long period of </a:t>
            </a:r>
            <a:r>
              <a:rPr lang="en-GB" b="1" dirty="0">
                <a:latin typeface="Cambria" panose="02040503050406030204" pitchFamily="18" charset="0"/>
                <a:ea typeface="Cambria" panose="02040503050406030204" pitchFamily="18" charset="0"/>
              </a:rPr>
              <a:t>denudation</a:t>
            </a:r>
            <a:r>
              <a:rPr lang="en-GB" dirty="0">
                <a:latin typeface="Cambria" panose="02040503050406030204" pitchFamily="18" charset="0"/>
                <a:ea typeface="Cambria" panose="02040503050406030204" pitchFamily="18" charset="0"/>
              </a:rPr>
              <a:t>, which finally reduced these mountains to near-level (</a:t>
            </a:r>
            <a:r>
              <a:rPr lang="en-GB" b="1" i="1" dirty="0" err="1">
                <a:latin typeface="Cambria" panose="02040503050406030204" pitchFamily="18" charset="0"/>
                <a:ea typeface="Cambria" panose="02040503050406030204" pitchFamily="18" charset="0"/>
              </a:rPr>
              <a:t>peneplained</a:t>
            </a:r>
            <a:r>
              <a:rPr lang="en-GB" dirty="0">
                <a:latin typeface="Cambria" panose="02040503050406030204" pitchFamily="18" charset="0"/>
                <a:ea typeface="Cambria" panose="02040503050406030204" pitchFamily="18" charset="0"/>
              </a:rPr>
              <a:t>) rock surfaces:-this happened between the </a:t>
            </a:r>
            <a:r>
              <a:rPr lang="en-GB" b="1" i="1" dirty="0">
                <a:latin typeface="Cambria" panose="02040503050406030204" pitchFamily="18" charset="0"/>
                <a:ea typeface="Cambria" panose="02040503050406030204" pitchFamily="18" charset="0"/>
              </a:rPr>
              <a:t>orogenic </a:t>
            </a:r>
            <a:r>
              <a:rPr lang="en-GB" dirty="0">
                <a:latin typeface="Cambria" panose="02040503050406030204" pitchFamily="18" charset="0"/>
                <a:ea typeface="Cambria" panose="02040503050406030204" pitchFamily="18" charset="0"/>
              </a:rPr>
              <a:t>periods and after the last </a:t>
            </a:r>
            <a:r>
              <a:rPr lang="en-GB" b="1" i="1" dirty="0">
                <a:latin typeface="Cambria" panose="02040503050406030204" pitchFamily="18" charset="0"/>
                <a:ea typeface="Cambria" panose="02040503050406030204" pitchFamily="18" charset="0"/>
              </a:rPr>
              <a:t>orogenesis</a:t>
            </a:r>
            <a:r>
              <a:rPr lang="en-GB" dirty="0">
                <a:latin typeface="Cambria" panose="02040503050406030204" pitchFamily="18" charset="0"/>
                <a:ea typeface="Cambria" panose="02040503050406030204" pitchFamily="18" charset="0"/>
              </a:rPr>
              <a:t>, </a:t>
            </a:r>
            <a:endParaRPr lang="en-GB" b="1" dirty="0">
              <a:latin typeface="Cambria" panose="02040503050406030204" pitchFamily="18" charset="0"/>
              <a:ea typeface="Cambria" panose="020405030504060302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828" y="492369"/>
            <a:ext cx="11408898" cy="6035040"/>
          </a:xfrm>
        </p:spPr>
        <p:txBody>
          <a:bodyPr/>
          <a:lstStyle/>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Rocks belonging to this Era are found beneath all other rocks, forming the basement rocks.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Since, they had been subjected to pressure and heat from overlying weight, earth movements (folding, orogenesis) and to intrusive igneous activity; the original rocks (both </a:t>
            </a:r>
            <a:r>
              <a:rPr lang="en-GB" i="1" dirty="0">
                <a:latin typeface="Cambria" panose="02040503050406030204" pitchFamily="18" charset="0"/>
                <a:ea typeface="Cambria" panose="02040503050406030204" pitchFamily="18" charset="0"/>
              </a:rPr>
              <a:t>sedimentary </a:t>
            </a:r>
            <a:r>
              <a:rPr lang="en-GB" dirty="0">
                <a:latin typeface="Cambria" panose="02040503050406030204" pitchFamily="18" charset="0"/>
                <a:ea typeface="Cambria" panose="02040503050406030204" pitchFamily="18" charset="0"/>
              </a:rPr>
              <a:t>and </a:t>
            </a:r>
            <a:r>
              <a:rPr lang="en-GB" i="1" dirty="0">
                <a:latin typeface="Cambria" panose="02040503050406030204" pitchFamily="18" charset="0"/>
                <a:ea typeface="Cambria" panose="02040503050406030204" pitchFamily="18" charset="0"/>
              </a:rPr>
              <a:t>igneous</a:t>
            </a:r>
            <a:r>
              <a:rPr lang="en-GB" dirty="0">
                <a:latin typeface="Cambria" panose="02040503050406030204" pitchFamily="18" charset="0"/>
                <a:ea typeface="Cambria" panose="02040503050406030204" pitchFamily="18" charset="0"/>
              </a:rPr>
              <a:t>) were altered into metamorphic rocks of varying stages of metamorphism.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Since these same processes have allowed mineralization and crystal formation, the rocks are also collectively described as </a:t>
            </a:r>
            <a:r>
              <a:rPr lang="en-GB" i="1" dirty="0">
                <a:latin typeface="Cambria" panose="02040503050406030204" pitchFamily="18" charset="0"/>
                <a:ea typeface="Cambria" panose="02040503050406030204" pitchFamily="18" charset="0"/>
              </a:rPr>
              <a:t>crystalline rocks</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422" y="323556"/>
            <a:ext cx="11662116" cy="6246055"/>
          </a:xfrm>
        </p:spPr>
        <p:txBody>
          <a:bodyPr/>
          <a:lstStyle/>
          <a:p>
            <a:pPr algn="just"/>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as surface rocks covering 25% of the land mass of the country; they are found exposed in the following areas:</a:t>
            </a:r>
            <a:endParaRPr lang="en-GB"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 In the northern part: Western lowlands, parts of northern and central Tigray. </a:t>
            </a:r>
            <a:endParaRPr lang="en-GB" sz="2800"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 In the western Part: </a:t>
            </a:r>
            <a:r>
              <a:rPr lang="en-GB" sz="2800" dirty="0" err="1">
                <a:latin typeface="Cambria" panose="02040503050406030204" pitchFamily="18" charset="0"/>
                <a:ea typeface="Cambria" panose="02040503050406030204" pitchFamily="18" charset="0"/>
              </a:rPr>
              <a:t>Gambella</a:t>
            </a:r>
            <a:r>
              <a:rPr lang="en-GB" sz="2800" dirty="0">
                <a:latin typeface="Cambria" panose="02040503050406030204" pitchFamily="18" charset="0"/>
                <a:ea typeface="Cambria" panose="02040503050406030204" pitchFamily="18" charset="0"/>
              </a:rPr>
              <a:t>, Benishangul-</a:t>
            </a:r>
            <a:r>
              <a:rPr lang="en-GB" sz="2800" dirty="0" err="1">
                <a:latin typeface="Cambria" panose="02040503050406030204" pitchFamily="18" charset="0"/>
                <a:ea typeface="Cambria" panose="02040503050406030204" pitchFamily="18" charset="0"/>
              </a:rPr>
              <a:t>Gumuz</a:t>
            </a:r>
            <a:r>
              <a:rPr lang="en-GB" sz="2800" dirty="0">
                <a:latin typeface="Cambria" panose="02040503050406030204" pitchFamily="18" charset="0"/>
                <a:ea typeface="Cambria" panose="02040503050406030204" pitchFamily="18" charset="0"/>
              </a:rPr>
              <a:t> (</a:t>
            </a:r>
            <a:r>
              <a:rPr lang="en-GB" sz="2800" dirty="0" err="1">
                <a:latin typeface="Cambria" panose="02040503050406030204" pitchFamily="18" charset="0"/>
                <a:ea typeface="Cambria" panose="02040503050406030204" pitchFamily="18" charset="0"/>
              </a:rPr>
              <a:t>Metekel</a:t>
            </a:r>
            <a:r>
              <a:rPr lang="en-GB" sz="2800" dirty="0">
                <a:latin typeface="Cambria" panose="02040503050406030204" pitchFamily="18" charset="0"/>
                <a:ea typeface="Cambria" panose="02040503050406030204" pitchFamily="18" charset="0"/>
              </a:rPr>
              <a:t> and </a:t>
            </a:r>
            <a:r>
              <a:rPr lang="en-GB" sz="2800" dirty="0" err="1">
                <a:latin typeface="Cambria" panose="02040503050406030204" pitchFamily="18" charset="0"/>
                <a:ea typeface="Cambria" panose="02040503050406030204" pitchFamily="18" charset="0"/>
              </a:rPr>
              <a:t>Asossa</a:t>
            </a:r>
            <a:r>
              <a:rPr lang="en-GB" sz="2800" dirty="0">
                <a:latin typeface="Cambria" panose="02040503050406030204" pitchFamily="18" charset="0"/>
                <a:ea typeface="Cambria" panose="02040503050406030204" pitchFamily="18" charset="0"/>
              </a:rPr>
              <a:t>), western </a:t>
            </a:r>
            <a:r>
              <a:rPr lang="en-GB" sz="2800" dirty="0" err="1">
                <a:latin typeface="Cambria" panose="02040503050406030204" pitchFamily="18" charset="0"/>
                <a:ea typeface="Cambria" panose="02040503050406030204" pitchFamily="18" charset="0"/>
              </a:rPr>
              <a:t>Gojjam</a:t>
            </a:r>
            <a:r>
              <a:rPr lang="en-GB" sz="2800" dirty="0">
                <a:latin typeface="Cambria" panose="02040503050406030204" pitchFamily="18" charset="0"/>
                <a:ea typeface="Cambria" panose="02040503050406030204" pitchFamily="18" charset="0"/>
              </a:rPr>
              <a:t>, western </a:t>
            </a:r>
            <a:r>
              <a:rPr lang="en-GB" sz="2800" dirty="0" err="1">
                <a:latin typeface="Cambria" panose="02040503050406030204" pitchFamily="18" charset="0"/>
                <a:ea typeface="Cambria" panose="02040503050406030204" pitchFamily="18" charset="0"/>
              </a:rPr>
              <a:t>Wellega</a:t>
            </a:r>
            <a:r>
              <a:rPr lang="en-GB" sz="2800" dirty="0">
                <a:latin typeface="Cambria" panose="02040503050406030204" pitchFamily="18" charset="0"/>
                <a:ea typeface="Cambria" panose="02040503050406030204" pitchFamily="18" charset="0"/>
              </a:rPr>
              <a:t>, </a:t>
            </a:r>
            <a:r>
              <a:rPr lang="en-GB" sz="2800" dirty="0" err="1">
                <a:latin typeface="Cambria" panose="02040503050406030204" pitchFamily="18" charset="0"/>
                <a:ea typeface="Cambria" panose="02040503050406030204" pitchFamily="18" charset="0"/>
              </a:rPr>
              <a:t>Illuababora</a:t>
            </a:r>
            <a:r>
              <a:rPr lang="en-GB" sz="2800" dirty="0">
                <a:latin typeface="Cambria" panose="02040503050406030204" pitchFamily="18" charset="0"/>
                <a:ea typeface="Cambria" panose="02040503050406030204" pitchFamily="18" charset="0"/>
              </a:rPr>
              <a:t>, and </a:t>
            </a:r>
            <a:r>
              <a:rPr lang="en-GB" sz="2800" dirty="0" err="1">
                <a:latin typeface="Cambria" panose="02040503050406030204" pitchFamily="18" charset="0"/>
                <a:ea typeface="Cambria" panose="02040503050406030204" pitchFamily="18" charset="0"/>
              </a:rPr>
              <a:t>Abay</a:t>
            </a:r>
            <a:r>
              <a:rPr lang="en-GB" sz="2800" dirty="0">
                <a:latin typeface="Cambria" panose="02040503050406030204" pitchFamily="18" charset="0"/>
                <a:ea typeface="Cambria" panose="02040503050406030204" pitchFamily="18" charset="0"/>
              </a:rPr>
              <a:t> gorge. </a:t>
            </a:r>
            <a:endParaRPr lang="en-GB" sz="2800"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In the southern Part: </a:t>
            </a:r>
            <a:r>
              <a:rPr lang="en-GB" sz="2800" dirty="0" err="1">
                <a:latin typeface="Cambria" panose="02040503050406030204" pitchFamily="18" charset="0"/>
                <a:ea typeface="Cambria" panose="02040503050406030204" pitchFamily="18" charset="0"/>
              </a:rPr>
              <a:t>Guji</a:t>
            </a:r>
            <a:r>
              <a:rPr lang="en-GB" sz="2800" dirty="0">
                <a:latin typeface="Cambria" panose="02040503050406030204" pitchFamily="18" charset="0"/>
                <a:ea typeface="Cambria" panose="02040503050406030204" pitchFamily="18" charset="0"/>
              </a:rPr>
              <a:t>, southern </a:t>
            </a:r>
            <a:r>
              <a:rPr lang="en-GB" sz="2800" dirty="0" err="1">
                <a:latin typeface="Cambria" panose="02040503050406030204" pitchFamily="18" charset="0"/>
                <a:ea typeface="Cambria" panose="02040503050406030204" pitchFamily="18" charset="0"/>
              </a:rPr>
              <a:t>Omo</a:t>
            </a:r>
            <a:r>
              <a:rPr lang="en-GB" sz="2800" dirty="0">
                <a:latin typeface="Cambria" panose="02040503050406030204" pitchFamily="18" charset="0"/>
                <a:ea typeface="Cambria" panose="02040503050406030204" pitchFamily="18" charset="0"/>
              </a:rPr>
              <a:t>, and parts of southern Bale and </a:t>
            </a:r>
            <a:r>
              <a:rPr lang="en-GB" sz="2800" dirty="0" err="1">
                <a:latin typeface="Cambria" panose="02040503050406030204" pitchFamily="18" charset="0"/>
                <a:ea typeface="Cambria" panose="02040503050406030204" pitchFamily="18" charset="0"/>
              </a:rPr>
              <a:t>Borena</a:t>
            </a:r>
            <a:r>
              <a:rPr lang="en-GB" sz="2800" dirty="0">
                <a:latin typeface="Cambria" panose="02040503050406030204" pitchFamily="18" charset="0"/>
                <a:ea typeface="Cambria" panose="02040503050406030204" pitchFamily="18" charset="0"/>
              </a:rPr>
              <a:t>. </a:t>
            </a:r>
            <a:endParaRPr lang="en-GB" sz="2800"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 In the eastern part: Eastern </a:t>
            </a:r>
            <a:r>
              <a:rPr lang="en-GB" sz="2800" dirty="0" err="1">
                <a:latin typeface="Cambria" panose="02040503050406030204" pitchFamily="18" charset="0"/>
                <a:ea typeface="Cambria" panose="02040503050406030204" pitchFamily="18" charset="0"/>
              </a:rPr>
              <a:t>Hararghe</a:t>
            </a:r>
            <a:r>
              <a:rPr lang="en-GB" sz="2800" dirty="0">
                <a:latin typeface="Cambria" panose="02040503050406030204" pitchFamily="18" charset="0"/>
                <a:ea typeface="Cambria" panose="02040503050406030204" pitchFamily="18" charset="0"/>
              </a:rPr>
              <a:t>. </a:t>
            </a:r>
            <a:endParaRPr lang="en-GB" sz="2800" dirty="0">
              <a:latin typeface="Cambria" panose="02040503050406030204" pitchFamily="18" charset="0"/>
              <a:ea typeface="Cambria" panose="02040503050406030204" pitchFamily="18" charset="0"/>
            </a:endParaRPr>
          </a:p>
          <a:p>
            <a:pPr algn="just"/>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2795"/>
            <a:ext cx="10515600" cy="915035"/>
          </a:xfrm>
        </p:spPr>
        <p:txBody>
          <a:bodyPr>
            <a:normAutofit/>
          </a:bodyPr>
          <a:lstStyle/>
          <a:p>
            <a:pPr algn="ctr"/>
            <a:r>
              <a:rPr lang="en-GB" sz="2800" b="1" dirty="0">
                <a:latin typeface="Cambria" panose="02040503050406030204" pitchFamily="18" charset="0"/>
                <a:ea typeface="Cambria" panose="02040503050406030204" pitchFamily="18" charset="0"/>
              </a:rPr>
              <a:t>2.4.2. The </a:t>
            </a:r>
            <a:r>
              <a:rPr lang="en-GB" sz="2800" b="1" dirty="0" err="1">
                <a:latin typeface="Cambria" panose="02040503050406030204" pitchFamily="18" charset="0"/>
                <a:ea typeface="Cambria" panose="02040503050406030204" pitchFamily="18" charset="0"/>
              </a:rPr>
              <a:t>Paleozoic</a:t>
            </a:r>
            <a:r>
              <a:rPr lang="en-GB" sz="2800" b="1" dirty="0">
                <a:latin typeface="Cambria" panose="02040503050406030204" pitchFamily="18" charset="0"/>
                <a:ea typeface="Cambria" panose="02040503050406030204" pitchFamily="18" charset="0"/>
              </a:rPr>
              <a:t> Era Geologic Processes (600 million - 225 million years ago)</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37625" y="1491174"/>
            <a:ext cx="11535507" cy="4994031"/>
          </a:xfrm>
        </p:spPr>
        <p:txBody>
          <a:bodyPr/>
          <a:lstStyle/>
          <a:p>
            <a:pPr algn="just"/>
            <a:r>
              <a:rPr lang="en-GB" dirty="0">
                <a:latin typeface="Cambria" panose="02040503050406030204" pitchFamily="18" charset="0"/>
                <a:ea typeface="Cambria" panose="02040503050406030204" pitchFamily="18" charset="0"/>
              </a:rPr>
              <a:t>The </a:t>
            </a:r>
            <a:r>
              <a:rPr lang="en-GB" dirty="0" err="1">
                <a:latin typeface="Cambria" panose="02040503050406030204" pitchFamily="18" charset="0"/>
                <a:ea typeface="Cambria" panose="02040503050406030204" pitchFamily="18" charset="0"/>
              </a:rPr>
              <a:t>Paleozoic</a:t>
            </a:r>
            <a:r>
              <a:rPr lang="en-GB" dirty="0">
                <a:latin typeface="Cambria" panose="02040503050406030204" pitchFamily="18" charset="0"/>
                <a:ea typeface="Cambria" panose="02040503050406030204" pitchFamily="18" charset="0"/>
              </a:rPr>
              <a:t> Era lasted for about 375 million years.</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major geological process of this Era was denudation</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Undulating plain with some residual features (inselbergs) here and there was formed.</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sediments were transported southward and eastward to form continental (in Africa) and marine deposits, respectively.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Because of the limited deposition within Ethiopia, rocks belonging to this Era are rare in the country</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8004"/>
            <a:ext cx="10515600" cy="689953"/>
          </a:xfrm>
        </p:spPr>
        <p:txBody>
          <a:bodyPr>
            <a:normAutofit fontScale="90000"/>
          </a:bodyPr>
          <a:lstStyle/>
          <a:p>
            <a:pPr algn="ctr"/>
            <a:r>
              <a:rPr lang="en-GB" sz="2800" b="1" dirty="0">
                <a:latin typeface="Cambria" panose="02040503050406030204" pitchFamily="18" charset="0"/>
                <a:ea typeface="Cambria" panose="02040503050406030204" pitchFamily="18" charset="0"/>
              </a:rPr>
              <a:t>2.4.3. The Mesozoic Era Geologic Processes (225-70 million years ago)</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09489" y="1364566"/>
            <a:ext cx="11493305" cy="5190979"/>
          </a:xfrm>
        </p:spPr>
        <p:txBody>
          <a:bodyPr/>
          <a:lstStyle/>
          <a:p>
            <a:pPr algn="just"/>
            <a:r>
              <a:rPr lang="en-GB" dirty="0">
                <a:latin typeface="Cambria" panose="02040503050406030204" pitchFamily="18" charset="0"/>
                <a:ea typeface="Cambria" panose="02040503050406030204" pitchFamily="18" charset="0"/>
              </a:rPr>
              <a:t>This Mesozoic Era lasted for about 155 million years.</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It was an Era of alternate slows sinking and rising (epeirogenesis) of the landmass.</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At the same time the land was tilted eastward and therefore </a:t>
            </a:r>
            <a:r>
              <a:rPr lang="en-GB" dirty="0">
                <a:highlight>
                  <a:srgbClr val="FFFF00"/>
                </a:highlight>
                <a:latin typeface="Cambria" panose="02040503050406030204" pitchFamily="18" charset="0"/>
                <a:ea typeface="Cambria" panose="02040503050406030204" pitchFamily="18" charset="0"/>
              </a:rPr>
              <a:t>lower in the southeast</a:t>
            </a:r>
            <a:r>
              <a:rPr lang="en-GB" dirty="0">
                <a:latin typeface="Cambria" panose="02040503050406030204" pitchFamily="18" charset="0"/>
                <a:ea typeface="Cambria" panose="02040503050406030204" pitchFamily="18" charset="0"/>
              </a:rPr>
              <a:t> and </a:t>
            </a:r>
            <a:r>
              <a:rPr lang="en-GB" dirty="0">
                <a:highlight>
                  <a:srgbClr val="FFFF00"/>
                </a:highlight>
                <a:latin typeface="Cambria" panose="02040503050406030204" pitchFamily="18" charset="0"/>
                <a:ea typeface="Cambria" panose="02040503050406030204" pitchFamily="18" charset="0"/>
              </a:rPr>
              <a:t>higher in the northwest.</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subsidence of the land began about 225 million years ago</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As the land sank slowly the sea invaded it starting from Somalia and </a:t>
            </a:r>
            <a:r>
              <a:rPr lang="en-GB" dirty="0" err="1">
                <a:latin typeface="Cambria" panose="02040503050406030204" pitchFamily="18" charset="0"/>
                <a:ea typeface="Cambria" panose="02040503050406030204" pitchFamily="18" charset="0"/>
              </a:rPr>
              <a:t>Ogaden</a:t>
            </a:r>
            <a:r>
              <a:rPr lang="en-GB" dirty="0">
                <a:latin typeface="Cambria" panose="02040503050406030204" pitchFamily="18" charset="0"/>
                <a:ea typeface="Cambria" panose="02040503050406030204" pitchFamily="18" charset="0"/>
              </a:rPr>
              <a:t> and slowly spreading </a:t>
            </a:r>
            <a:r>
              <a:rPr lang="en-GB" dirty="0" err="1">
                <a:latin typeface="Cambria" panose="02040503050406030204" pitchFamily="18" charset="0"/>
                <a:ea typeface="Cambria" panose="02040503050406030204" pitchFamily="18" charset="0"/>
              </a:rPr>
              <a:t>northwestward</a:t>
            </a:r>
            <a:r>
              <a:rPr lang="en-GB" dirty="0">
                <a:latin typeface="Cambria" panose="02040503050406030204" pitchFamily="18" charset="0"/>
                <a:ea typeface="Cambria" panose="02040503050406030204" pitchFamily="18" charset="0"/>
              </a:rPr>
              <a:t>. This was in late Triassic and continued up to Jurassic period. </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0719"/>
            <a:ext cx="10515600" cy="675883"/>
          </a:xfrm>
        </p:spPr>
        <p:txBody>
          <a:bodyPr>
            <a:noAutofit/>
          </a:bodyPr>
          <a:lstStyle/>
          <a:p>
            <a:pPr algn="ctr"/>
            <a:r>
              <a:rPr lang="en-GB" sz="2800" b="1" dirty="0">
                <a:latin typeface="Cambria" panose="02040503050406030204" pitchFamily="18" charset="0"/>
                <a:ea typeface="Cambria" panose="02040503050406030204" pitchFamily="18" charset="0"/>
              </a:rPr>
              <a:t>CHAPTER TWO </a:t>
            </a:r>
            <a:br>
              <a:rPr lang="en-GB" sz="2800" dirty="0">
                <a:latin typeface="Cambria" panose="02040503050406030204" pitchFamily="18" charset="0"/>
                <a:ea typeface="Cambria" panose="02040503050406030204" pitchFamily="18" charset="0"/>
              </a:rPr>
            </a:br>
            <a:r>
              <a:rPr lang="en-GB" sz="2800" b="1" dirty="0">
                <a:latin typeface="Cambria" panose="02040503050406030204" pitchFamily="18" charset="0"/>
                <a:ea typeface="Cambria" panose="02040503050406030204" pitchFamily="18" charset="0"/>
              </a:rPr>
              <a:t>THE GEOLOGY OF ETHIOPIA AND THE HORN </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95422" y="1181686"/>
            <a:ext cx="11605846" cy="5395595"/>
          </a:xfrm>
        </p:spPr>
        <p:txBody>
          <a:bodyPr>
            <a:normAutofit fontScale="92500" lnSpcReduction="10000"/>
          </a:bodyPr>
          <a:lstStyle/>
          <a:p>
            <a:pPr marL="0" indent="0">
              <a:buNone/>
            </a:pPr>
            <a:r>
              <a:rPr lang="en-GB" b="1" dirty="0">
                <a:latin typeface="Cambria" panose="02040503050406030204" pitchFamily="18" charset="0"/>
                <a:ea typeface="Cambria" panose="02040503050406030204" pitchFamily="18" charset="0"/>
              </a:rPr>
              <a:t>2.1. Introduction </a:t>
            </a:r>
            <a:endParaRPr lang="en-GB" b="1"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Geology is an Earth science that studies the evolution of the earth, the materials of which it is made of, and the processes acting upon them</a:t>
            </a:r>
            <a:r>
              <a:rPr lang="en-GB" dirty="0"/>
              <a:t>. </a:t>
            </a:r>
            <a:endParaRPr lang="en-GB" dirty="0"/>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Much of Geology is concerned with events that took place in the remote past and/or  beneath the earth's surface where no one can see them/witness.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en-GB" b="1"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b="1" dirty="0">
                <a:latin typeface="Cambria" panose="02040503050406030204" pitchFamily="18" charset="0"/>
                <a:ea typeface="Cambria" panose="02040503050406030204" pitchFamily="18" charset="0"/>
              </a:rPr>
              <a:t>How we Study them????</a:t>
            </a:r>
            <a:endParaRPr lang="en-GB" b="1"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Through studying the rocks and landforms which can be observed and studied at the Earth's surface, (this is the direct method)</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Geophysics …e.g. studying earthquake waves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Geochemistry (analysis of the detailed composition of rocks       Indirect method</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Geochronology (methods for finding the ages of rocks)</a:t>
            </a:r>
            <a:endParaRPr lang="en-GB" b="1" dirty="0">
              <a:latin typeface="Cambria" panose="02040503050406030204" pitchFamily="18" charset="0"/>
              <a:ea typeface="Cambria" panose="02040503050406030204" pitchFamily="18" charset="0"/>
            </a:endParaRPr>
          </a:p>
        </p:txBody>
      </p:sp>
      <p:sp>
        <p:nvSpPr>
          <p:cNvPr id="4" name="Right Brace 3"/>
          <p:cNvSpPr/>
          <p:nvPr/>
        </p:nvSpPr>
        <p:spPr>
          <a:xfrm>
            <a:off x="9748130" y="4867421"/>
            <a:ext cx="704088" cy="16177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166" y="886265"/>
            <a:ext cx="11366696" cy="5598940"/>
          </a:xfrm>
        </p:spPr>
        <p:txBody>
          <a:bodyPr/>
          <a:lstStyle/>
          <a:p>
            <a:pPr algn="just"/>
            <a:r>
              <a:rPr lang="en-GB" dirty="0">
                <a:latin typeface="Cambria" panose="02040503050406030204" pitchFamily="18" charset="0"/>
                <a:ea typeface="Cambria" panose="02040503050406030204" pitchFamily="18" charset="0"/>
              </a:rPr>
              <a:t>As the shallow sea spread towards the land, sands were deposited over the </a:t>
            </a:r>
            <a:r>
              <a:rPr lang="en-GB" dirty="0" err="1">
                <a:latin typeface="Cambria" panose="02040503050406030204" pitchFamily="18" charset="0"/>
                <a:ea typeface="Cambria" panose="02040503050406030204" pitchFamily="18" charset="0"/>
              </a:rPr>
              <a:t>peneplained</a:t>
            </a:r>
            <a:r>
              <a:rPr lang="en-GB" dirty="0">
                <a:latin typeface="Cambria" panose="02040503050406030204" pitchFamily="18" charset="0"/>
                <a:ea typeface="Cambria" panose="02040503050406030204" pitchFamily="18" charset="0"/>
              </a:rPr>
              <a:t> Precambrian rock surface.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As the depth of the sea increased, </a:t>
            </a:r>
            <a:r>
              <a:rPr lang="en-GB" b="1" i="1" dirty="0">
                <a:solidFill>
                  <a:srgbClr val="00B050"/>
                </a:solidFill>
                <a:latin typeface="Cambria" panose="02040503050406030204" pitchFamily="18" charset="0"/>
                <a:ea typeface="Cambria" panose="02040503050406030204" pitchFamily="18" charset="0"/>
              </a:rPr>
              <a:t>mud (shale), gypsum </a:t>
            </a:r>
            <a:r>
              <a:rPr lang="en-GB" dirty="0">
                <a:latin typeface="Cambria" panose="02040503050406030204" pitchFamily="18" charset="0"/>
                <a:ea typeface="Cambria" panose="02040503050406030204" pitchFamily="18" charset="0"/>
              </a:rPr>
              <a:t>and later </a:t>
            </a:r>
            <a:r>
              <a:rPr lang="en-GB" b="1" i="1" dirty="0">
                <a:solidFill>
                  <a:srgbClr val="00B050"/>
                </a:solidFill>
                <a:latin typeface="Cambria" panose="02040503050406030204" pitchFamily="18" charset="0"/>
                <a:ea typeface="Cambria" panose="02040503050406030204" pitchFamily="18" charset="0"/>
              </a:rPr>
              <a:t>lime</a:t>
            </a:r>
            <a:r>
              <a:rPr lang="en-GB" dirty="0">
                <a:latin typeface="Cambria" panose="02040503050406030204" pitchFamily="18" charset="0"/>
                <a:ea typeface="Cambria" panose="02040503050406030204" pitchFamily="18" charset="0"/>
              </a:rPr>
              <a:t> were deposited.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latter is associated with the </a:t>
            </a:r>
            <a:r>
              <a:rPr lang="en-GB" b="1" i="1" dirty="0">
                <a:solidFill>
                  <a:srgbClr val="00B050"/>
                </a:solidFill>
                <a:latin typeface="Cambria" panose="02040503050406030204" pitchFamily="18" charset="0"/>
                <a:ea typeface="Cambria" panose="02040503050406030204" pitchFamily="18" charset="0"/>
              </a:rPr>
              <a:t>flourishing of marine life and decaying </a:t>
            </a:r>
            <a:r>
              <a:rPr lang="en-GB" dirty="0">
                <a:latin typeface="Cambria" panose="02040503050406030204" pitchFamily="18" charset="0"/>
                <a:ea typeface="Cambria" panose="02040503050406030204" pitchFamily="18" charset="0"/>
              </a:rPr>
              <a:t>and precipitating of their </a:t>
            </a:r>
            <a:r>
              <a:rPr lang="en-GB" b="1" i="1" dirty="0">
                <a:solidFill>
                  <a:srgbClr val="00B050"/>
                </a:solidFill>
                <a:latin typeface="Cambria" panose="02040503050406030204" pitchFamily="18" charset="0"/>
                <a:ea typeface="Cambria" panose="02040503050406030204" pitchFamily="18" charset="0"/>
              </a:rPr>
              <a:t>remains</a:t>
            </a:r>
            <a:r>
              <a:rPr lang="en-GB" dirty="0">
                <a:latin typeface="Cambria" panose="02040503050406030204" pitchFamily="18" charset="0"/>
                <a:ea typeface="Cambria" panose="02040503050406030204" pitchFamily="18" charset="0"/>
              </a:rPr>
              <a:t>, as the sea stayed long.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Hence, Mesozoic rocks are considered to have the greatest potential for </a:t>
            </a:r>
            <a:r>
              <a:rPr lang="en-GB" b="1" i="1" dirty="0">
                <a:solidFill>
                  <a:srgbClr val="00B050"/>
                </a:solidFill>
                <a:latin typeface="Cambria" panose="02040503050406030204" pitchFamily="18" charset="0"/>
                <a:ea typeface="Cambria" panose="02040503050406030204" pitchFamily="18" charset="0"/>
              </a:rPr>
              <a:t>oil and gas deposits</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2666"/>
          </a:xfrm>
        </p:spPr>
        <p:txBody>
          <a:bodyPr>
            <a:normAutofit fontScale="90000"/>
          </a:bodyPr>
          <a:lstStyle/>
          <a:p>
            <a:r>
              <a:rPr lang="en-GB" dirty="0">
                <a:latin typeface="Times New Roman" panose="02020603050405020304" pitchFamily="18" charset="0"/>
                <a:cs typeface="Times New Roman" panose="02020603050405020304" pitchFamily="18" charset="0"/>
              </a:rPr>
              <a:t>Cont.….</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1692" y="1111348"/>
            <a:ext cx="11549576" cy="5381525"/>
          </a:xfrm>
        </p:spPr>
        <p:txBody>
          <a:bodyPr/>
          <a:lstStyle/>
          <a:p>
            <a:pPr algn="just"/>
            <a:r>
              <a:rPr lang="en-GB" dirty="0">
                <a:latin typeface="Cambria" panose="02040503050406030204" pitchFamily="18" charset="0"/>
                <a:ea typeface="Cambria" panose="02040503050406030204" pitchFamily="18" charset="0"/>
              </a:rPr>
              <a:t>Through time, compression by the overlying rocks and by cementing minerals, the sands and lime were compacted to form sandstone and limestone layers respectively.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These are known as the </a:t>
            </a:r>
            <a:r>
              <a:rPr lang="en-GB" b="1" i="1" dirty="0" err="1">
                <a:solidFill>
                  <a:srgbClr val="00B050"/>
                </a:solidFill>
                <a:latin typeface="Cambria" panose="02040503050406030204" pitchFamily="18" charset="0"/>
                <a:ea typeface="Cambria" panose="02040503050406030204" pitchFamily="18" charset="0"/>
              </a:rPr>
              <a:t>Adigrat</a:t>
            </a:r>
            <a:r>
              <a:rPr lang="en-GB" b="1" i="1" dirty="0">
                <a:solidFill>
                  <a:srgbClr val="00B050"/>
                </a:solidFill>
                <a:latin typeface="Cambria" panose="02040503050406030204" pitchFamily="18" charset="0"/>
                <a:ea typeface="Cambria" panose="02040503050406030204" pitchFamily="18" charset="0"/>
              </a:rPr>
              <a:t> sand stone </a:t>
            </a:r>
            <a:r>
              <a:rPr lang="en-GB" dirty="0">
                <a:latin typeface="Cambria" panose="02040503050406030204" pitchFamily="18" charset="0"/>
                <a:ea typeface="Cambria" panose="02040503050406030204" pitchFamily="18" charset="0"/>
              </a:rPr>
              <a:t>and </a:t>
            </a:r>
            <a:r>
              <a:rPr lang="en-GB" b="1" i="1" dirty="0" err="1">
                <a:solidFill>
                  <a:srgbClr val="00B050"/>
                </a:solidFill>
                <a:latin typeface="Cambria" panose="02040503050406030204" pitchFamily="18" charset="0"/>
                <a:ea typeface="Cambria" panose="02040503050406030204" pitchFamily="18" charset="0"/>
              </a:rPr>
              <a:t>Hintalo</a:t>
            </a:r>
            <a:r>
              <a:rPr lang="en-GB" b="1" i="1" dirty="0">
                <a:solidFill>
                  <a:srgbClr val="00B050"/>
                </a:solidFill>
                <a:latin typeface="Cambria" panose="02040503050406030204" pitchFamily="18" charset="0"/>
                <a:ea typeface="Cambria" panose="02040503050406030204" pitchFamily="18" charset="0"/>
              </a:rPr>
              <a:t> limestone </a:t>
            </a:r>
            <a:r>
              <a:rPr lang="en-GB" dirty="0">
                <a:latin typeface="Cambria" panose="02040503050406030204" pitchFamily="18" charset="0"/>
                <a:ea typeface="Cambria" panose="02040503050406030204" pitchFamily="18" charset="0"/>
              </a:rPr>
              <a:t>layers.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slow rise of the land and consequently the regression of the sea began in the Upper Jurassic &amp; continued throughout the Cretaceous period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With the retreat of the sea, another process of deposition occurred.  </a:t>
            </a:r>
            <a:endParaRPr lang="en-GB" dirty="0">
              <a:latin typeface="Cambria" panose="02040503050406030204" pitchFamily="18" charset="0"/>
              <a:ea typeface="Cambria" panose="02040503050406030204" pitchFamily="18" charset="0"/>
            </a:endParaRPr>
          </a:p>
          <a:p>
            <a:pPr lvl="1" algn="just"/>
            <a:r>
              <a:rPr lang="en-GB" dirty="0">
                <a:latin typeface="Cambria" panose="02040503050406030204" pitchFamily="18" charset="0"/>
                <a:ea typeface="Cambria" panose="02040503050406030204" pitchFamily="18" charset="0"/>
              </a:rPr>
              <a:t>clay, silt, sand conglomerate </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Gypsum, shale and at last sands were laid over the </a:t>
            </a:r>
            <a:r>
              <a:rPr lang="en-GB" b="1" i="1" dirty="0" err="1">
                <a:solidFill>
                  <a:srgbClr val="00B050"/>
                </a:solidFill>
                <a:latin typeface="Cambria" panose="02040503050406030204" pitchFamily="18" charset="0"/>
                <a:ea typeface="Cambria" panose="02040503050406030204" pitchFamily="18" charset="0"/>
              </a:rPr>
              <a:t>Hintalo</a:t>
            </a:r>
            <a:r>
              <a:rPr lang="en-GB" b="1" i="1" dirty="0">
                <a:solidFill>
                  <a:srgbClr val="00B050"/>
                </a:solidFill>
                <a:latin typeface="Cambria" panose="02040503050406030204" pitchFamily="18" charset="0"/>
                <a:ea typeface="Cambria" panose="02040503050406030204" pitchFamily="18" charset="0"/>
              </a:rPr>
              <a:t> limestone </a:t>
            </a:r>
            <a:endParaRPr lang="en-GB" b="1" i="1" dirty="0">
              <a:solidFill>
                <a:srgbClr val="00B050"/>
              </a:solidFill>
              <a:latin typeface="Cambria" panose="02040503050406030204" pitchFamily="18" charset="0"/>
              <a:ea typeface="Cambria" panose="020405030504060302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2666"/>
          </a:xfrm>
        </p:spPr>
        <p:txBody>
          <a:bodyPr>
            <a:normAutofit fontScale="90000"/>
          </a:bodyPr>
          <a:lstStyle/>
          <a:p>
            <a:r>
              <a:rPr lang="en-GB" dirty="0"/>
              <a:t>Cont.…</a:t>
            </a:r>
            <a:endParaRPr lang="en-GB" dirty="0"/>
          </a:p>
        </p:txBody>
      </p:sp>
      <p:sp>
        <p:nvSpPr>
          <p:cNvPr id="3" name="Content Placeholder 2"/>
          <p:cNvSpPr>
            <a:spLocks noGrp="1"/>
          </p:cNvSpPr>
          <p:nvPr>
            <p:ph idx="1"/>
          </p:nvPr>
        </p:nvSpPr>
        <p:spPr>
          <a:xfrm>
            <a:off x="351692" y="1097280"/>
            <a:ext cx="11465170" cy="5395594"/>
          </a:xfrm>
        </p:spPr>
        <p:txBody>
          <a:bodyPr/>
          <a:lstStyle/>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 By the end of the Mesozoic Era, when the land emerged out of the sea, three major sedimentary formations were laid and formed upon the Precambrian rock surface.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These were the </a:t>
            </a:r>
            <a:endParaRPr lang="en-GB" dirty="0">
              <a:latin typeface="Cambria" panose="02040503050406030204" pitchFamily="18" charset="0"/>
              <a:ea typeface="Cambria" panose="02040503050406030204" pitchFamily="18" charset="0"/>
            </a:endParaRPr>
          </a:p>
          <a:p>
            <a:pPr marL="457200" lvl="1" indent="0" algn="just">
              <a:buNone/>
            </a:pPr>
            <a:r>
              <a:rPr lang="en-GB" sz="2800" dirty="0">
                <a:latin typeface="Cambria" panose="02040503050406030204" pitchFamily="18" charset="0"/>
                <a:ea typeface="Cambria" panose="02040503050406030204" pitchFamily="18" charset="0"/>
              </a:rPr>
              <a:t> 1. </a:t>
            </a:r>
            <a:r>
              <a:rPr lang="en-GB" sz="2800" dirty="0" err="1">
                <a:latin typeface="Cambria" panose="02040503050406030204" pitchFamily="18" charset="0"/>
                <a:ea typeface="Cambria" panose="02040503050406030204" pitchFamily="18" charset="0"/>
              </a:rPr>
              <a:t>Adigrat</a:t>
            </a:r>
            <a:r>
              <a:rPr lang="en-GB" sz="2800" dirty="0">
                <a:latin typeface="Cambria" panose="02040503050406030204" pitchFamily="18" charset="0"/>
                <a:ea typeface="Cambria" panose="02040503050406030204" pitchFamily="18" charset="0"/>
              </a:rPr>
              <a:t> or lower sandstone, </a:t>
            </a:r>
            <a:endParaRPr lang="en-GB" sz="2800" dirty="0">
              <a:latin typeface="Cambria" panose="02040503050406030204" pitchFamily="18" charset="0"/>
              <a:ea typeface="Cambria" panose="02040503050406030204" pitchFamily="18" charset="0"/>
            </a:endParaRPr>
          </a:p>
          <a:p>
            <a:pPr marL="457200" lvl="1" indent="0" algn="just">
              <a:buNone/>
            </a:pPr>
            <a:r>
              <a:rPr lang="en-GB" sz="2800" dirty="0">
                <a:latin typeface="Cambria" panose="02040503050406030204" pitchFamily="18" charset="0"/>
                <a:ea typeface="Cambria" panose="02040503050406030204" pitchFamily="18" charset="0"/>
              </a:rPr>
              <a:t> 2. </a:t>
            </a:r>
            <a:r>
              <a:rPr lang="en-GB" sz="2800" dirty="0" err="1">
                <a:latin typeface="Cambria" panose="02040503050406030204" pitchFamily="18" charset="0"/>
                <a:ea typeface="Cambria" panose="02040503050406030204" pitchFamily="18" charset="0"/>
              </a:rPr>
              <a:t>Hintalo</a:t>
            </a:r>
            <a:r>
              <a:rPr lang="en-GB" sz="2800" dirty="0">
                <a:latin typeface="Cambria" panose="02040503050406030204" pitchFamily="18" charset="0"/>
                <a:ea typeface="Cambria" panose="02040503050406030204" pitchFamily="18" charset="0"/>
              </a:rPr>
              <a:t> limestone and </a:t>
            </a:r>
            <a:endParaRPr lang="en-GB" sz="2800" dirty="0">
              <a:latin typeface="Cambria" panose="02040503050406030204" pitchFamily="18" charset="0"/>
              <a:ea typeface="Cambria" panose="02040503050406030204" pitchFamily="18" charset="0"/>
            </a:endParaRPr>
          </a:p>
          <a:p>
            <a:pPr marL="457200" lvl="1" indent="0" algn="just">
              <a:buNone/>
            </a:pPr>
            <a:r>
              <a:rPr lang="en-GB" sz="2800" dirty="0">
                <a:latin typeface="Cambria" panose="02040503050406030204" pitchFamily="18" charset="0"/>
                <a:ea typeface="Cambria" panose="02040503050406030204" pitchFamily="18" charset="0"/>
              </a:rPr>
              <a:t> 3. Upper Sandstone. </a:t>
            </a:r>
            <a:endParaRPr lang="en-GB"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 Mesozoic sedimentary rocks cover 25% of the land mass of the country. </a:t>
            </a:r>
            <a:endParaRPr lang="en-GB" sz="3200" dirty="0">
              <a:latin typeface="Cambria" panose="02040503050406030204" pitchFamily="18" charset="0"/>
              <a:ea typeface="Cambria" panose="020405030504060302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Autofit/>
          </a:bodyPr>
          <a:lstStyle/>
          <a:p>
            <a:r>
              <a:rPr lang="en-GB" sz="2800" dirty="0">
                <a:latin typeface="Cambria" panose="02040503050406030204" pitchFamily="18" charset="0"/>
                <a:ea typeface="Cambria" panose="02040503050406030204" pitchFamily="18" charset="0"/>
              </a:rPr>
              <a:t>Cont..</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23557" y="1041008"/>
            <a:ext cx="11451101" cy="5451865"/>
          </a:xfrm>
        </p:spPr>
        <p:txBody>
          <a:bodyPr/>
          <a:lstStyle/>
          <a:p>
            <a:pPr algn="just"/>
            <a:r>
              <a:rPr lang="en-GB" dirty="0">
                <a:latin typeface="Cambria" panose="02040503050406030204" pitchFamily="18" charset="0"/>
                <a:ea typeface="Cambria" panose="02040503050406030204" pitchFamily="18" charset="0"/>
              </a:rPr>
              <a:t>Due to the direction of the invading and retreating sea, the age and thickness of the Sandstone layers vary in a Southeast - Northwest direction.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a:t>
            </a:r>
            <a:r>
              <a:rPr lang="en-GB" i="1" dirty="0" err="1">
                <a:solidFill>
                  <a:srgbClr val="00B050"/>
                </a:solidFill>
                <a:latin typeface="Cambria" panose="02040503050406030204" pitchFamily="18" charset="0"/>
                <a:ea typeface="Cambria" panose="02040503050406030204" pitchFamily="18" charset="0"/>
              </a:rPr>
              <a:t>Adigrat</a:t>
            </a:r>
            <a:r>
              <a:rPr lang="en-GB" i="1" dirty="0">
                <a:solidFill>
                  <a:srgbClr val="00B050"/>
                </a:solidFill>
                <a:latin typeface="Cambria" panose="02040503050406030204" pitchFamily="18" charset="0"/>
                <a:ea typeface="Cambria" panose="02040503050406030204" pitchFamily="18" charset="0"/>
              </a:rPr>
              <a:t> sandstone </a:t>
            </a:r>
            <a:r>
              <a:rPr lang="en-GB" dirty="0">
                <a:latin typeface="Cambria" panose="02040503050406030204" pitchFamily="18" charset="0"/>
                <a:ea typeface="Cambria" panose="02040503050406030204" pitchFamily="18" charset="0"/>
              </a:rPr>
              <a:t>is older and </a:t>
            </a:r>
            <a:r>
              <a:rPr lang="en-GB" dirty="0">
                <a:highlight>
                  <a:srgbClr val="FFFF00"/>
                </a:highlight>
                <a:latin typeface="Cambria" panose="02040503050406030204" pitchFamily="18" charset="0"/>
                <a:ea typeface="Cambria" panose="02040503050406030204" pitchFamily="18" charset="0"/>
              </a:rPr>
              <a:t>thicker </a:t>
            </a:r>
            <a:r>
              <a:rPr lang="en-GB" dirty="0">
                <a:latin typeface="Cambria" panose="02040503050406030204" pitchFamily="18" charset="0"/>
                <a:ea typeface="Cambria" panose="02040503050406030204" pitchFamily="18" charset="0"/>
              </a:rPr>
              <a:t>in the southeast and progressively decreases in age and thickness </a:t>
            </a:r>
            <a:r>
              <a:rPr lang="en-GB" dirty="0" err="1">
                <a:latin typeface="Cambria" panose="02040503050406030204" pitchFamily="18" charset="0"/>
                <a:ea typeface="Cambria" panose="02040503050406030204" pitchFamily="18" charset="0"/>
              </a:rPr>
              <a:t>northwestward</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a:t>
            </a:r>
            <a:r>
              <a:rPr lang="en-GB" i="1" dirty="0">
                <a:solidFill>
                  <a:srgbClr val="00B050"/>
                </a:solidFill>
                <a:latin typeface="Cambria" panose="02040503050406030204" pitchFamily="18" charset="0"/>
                <a:ea typeface="Cambria" panose="02040503050406030204" pitchFamily="18" charset="0"/>
              </a:rPr>
              <a:t>Upper sandstone</a:t>
            </a:r>
            <a:r>
              <a:rPr lang="en-GB" dirty="0">
                <a:latin typeface="Cambria" panose="02040503050406030204" pitchFamily="18" charset="0"/>
                <a:ea typeface="Cambria" panose="02040503050406030204" pitchFamily="18" charset="0"/>
              </a:rPr>
              <a:t>, on the other hand, is thicker and younger in the Southeast, while in the Northwest it is older and</a:t>
            </a:r>
            <a:r>
              <a:rPr lang="en-GB" dirty="0">
                <a:highlight>
                  <a:srgbClr val="FFFF00"/>
                </a:highlight>
                <a:latin typeface="Cambria" panose="02040503050406030204" pitchFamily="18" charset="0"/>
                <a:ea typeface="Cambria" panose="02040503050406030204" pitchFamily="18" charset="0"/>
              </a:rPr>
              <a:t> thinner</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As surface rocks, these old marine sediments are extensively found in the </a:t>
            </a:r>
            <a:r>
              <a:rPr lang="en-GB" i="1" dirty="0">
                <a:solidFill>
                  <a:srgbClr val="00B050"/>
                </a:solidFill>
                <a:latin typeface="Cambria" panose="02040503050406030204" pitchFamily="18" charset="0"/>
                <a:ea typeface="Cambria" panose="02040503050406030204" pitchFamily="18" charset="0"/>
              </a:rPr>
              <a:t>Southeast lowlands</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Other exposures include </a:t>
            </a:r>
            <a:r>
              <a:rPr lang="en-GB" i="1" dirty="0">
                <a:solidFill>
                  <a:srgbClr val="00B050"/>
                </a:solidFill>
                <a:latin typeface="Cambria" panose="02040503050406030204" pitchFamily="18" charset="0"/>
                <a:ea typeface="Cambria" panose="02040503050406030204" pitchFamily="18" charset="0"/>
              </a:rPr>
              <a:t>central Tigray</a:t>
            </a:r>
            <a:r>
              <a:rPr lang="en-GB" dirty="0">
                <a:latin typeface="Cambria" panose="02040503050406030204" pitchFamily="18" charset="0"/>
                <a:ea typeface="Cambria" panose="02040503050406030204" pitchFamily="18" charset="0"/>
              </a:rPr>
              <a:t>, and along the </a:t>
            </a:r>
            <a:r>
              <a:rPr lang="en-GB" i="1" dirty="0">
                <a:solidFill>
                  <a:srgbClr val="00B050"/>
                </a:solidFill>
                <a:latin typeface="Cambria" panose="02040503050406030204" pitchFamily="18" charset="0"/>
                <a:ea typeface="Cambria" panose="02040503050406030204" pitchFamily="18" charset="0"/>
              </a:rPr>
              <a:t>gorges of </a:t>
            </a:r>
            <a:r>
              <a:rPr lang="en-GB" i="1" dirty="0" err="1">
                <a:solidFill>
                  <a:srgbClr val="00B050"/>
                </a:solidFill>
                <a:latin typeface="Cambria" panose="02040503050406030204" pitchFamily="18" charset="0"/>
                <a:ea typeface="Cambria" panose="02040503050406030204" pitchFamily="18" charset="0"/>
              </a:rPr>
              <a:t>Abay</a:t>
            </a:r>
            <a:r>
              <a:rPr lang="en-GB" i="1" dirty="0">
                <a:solidFill>
                  <a:srgbClr val="00B050"/>
                </a:solidFill>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rPr>
              <a:t>and </a:t>
            </a:r>
            <a:r>
              <a:rPr lang="en-GB" i="1" dirty="0" err="1">
                <a:solidFill>
                  <a:srgbClr val="00B050"/>
                </a:solidFill>
                <a:latin typeface="Cambria" panose="02040503050406030204" pitchFamily="18" charset="0"/>
                <a:ea typeface="Cambria" panose="02040503050406030204" pitchFamily="18" charset="0"/>
              </a:rPr>
              <a:t>Wabishebelle</a:t>
            </a:r>
            <a:r>
              <a:rPr lang="en-GB" i="1" dirty="0">
                <a:solidFill>
                  <a:srgbClr val="00B050"/>
                </a:solidFill>
                <a:latin typeface="Cambria" panose="02040503050406030204" pitchFamily="18" charset="0"/>
                <a:ea typeface="Cambria" panose="02040503050406030204" pitchFamily="18" charset="0"/>
              </a:rPr>
              <a:t> rivers.</a:t>
            </a:r>
            <a:endParaRPr lang="en-GB" i="1" dirty="0">
              <a:solidFill>
                <a:srgbClr val="00B050"/>
              </a:solidFill>
              <a:latin typeface="Cambria" panose="02040503050406030204" pitchFamily="18" charset="0"/>
              <a:ea typeface="Cambria" panose="020405030504060302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Autofit/>
          </a:bodyPr>
          <a:lstStyle/>
          <a:p>
            <a:pPr algn="ctr"/>
            <a:r>
              <a:rPr lang="en-GB" sz="2800" i="1" u="sng" dirty="0">
                <a:latin typeface="Cambria" panose="02040503050406030204" pitchFamily="18" charset="0"/>
                <a:ea typeface="Cambria" panose="02040503050406030204" pitchFamily="18" charset="0"/>
              </a:rPr>
              <a:t>Geological map of Ethiopia </a:t>
            </a:r>
            <a:endParaRPr lang="en-GB" sz="2800" u="sng" dirty="0">
              <a:latin typeface="Cambria" panose="02040503050406030204" pitchFamily="18" charset="0"/>
              <a:ea typeface="Cambria" panose="02040503050406030204" pitchFamily="18" charset="0"/>
            </a:endParaRPr>
          </a:p>
        </p:txBody>
      </p:sp>
      <p:pic>
        <p:nvPicPr>
          <p:cNvPr id="4" name="Content Placeholder 3"/>
          <p:cNvPicPr>
            <a:picLocks noGrp="1" noChangeAspect="1"/>
          </p:cNvPicPr>
          <p:nvPr>
            <p:ph idx="1"/>
          </p:nvPr>
        </p:nvPicPr>
        <p:blipFill>
          <a:blip r:embed="rId1"/>
          <a:stretch>
            <a:fillRect/>
          </a:stretch>
        </p:blipFill>
        <p:spPr>
          <a:xfrm>
            <a:off x="942535" y="872196"/>
            <a:ext cx="9973994" cy="5620677"/>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708" y="490805"/>
            <a:ext cx="10791092" cy="915035"/>
          </a:xfrm>
        </p:spPr>
        <p:txBody>
          <a:bodyPr>
            <a:normAutofit/>
          </a:bodyPr>
          <a:lstStyle/>
          <a:p>
            <a:pPr algn="ctr"/>
            <a:r>
              <a:rPr lang="en-GB" sz="2800" b="1" dirty="0">
                <a:latin typeface="Cambria" panose="02040503050406030204" pitchFamily="18" charset="0"/>
                <a:ea typeface="Cambria" panose="02040503050406030204" pitchFamily="18" charset="0"/>
              </a:rPr>
              <a:t>2.4.4. The </a:t>
            </a:r>
            <a:r>
              <a:rPr lang="en-GB" sz="2800" b="1" dirty="0" err="1">
                <a:latin typeface="Cambria" panose="02040503050406030204" pitchFamily="18" charset="0"/>
                <a:ea typeface="Cambria" panose="02040503050406030204" pitchFamily="18" charset="0"/>
              </a:rPr>
              <a:t>Cenozoic</a:t>
            </a:r>
            <a:r>
              <a:rPr lang="en-GB" sz="2800" b="1" dirty="0">
                <a:latin typeface="Cambria" panose="02040503050406030204" pitchFamily="18" charset="0"/>
                <a:ea typeface="Cambria" panose="02040503050406030204" pitchFamily="18" charset="0"/>
              </a:rPr>
              <a:t> Era Geologic Processes (70million years ago - Present) </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407963" y="1631852"/>
            <a:ext cx="11408899" cy="4853354"/>
          </a:xfrm>
        </p:spPr>
        <p:txBody>
          <a:bodyPr/>
          <a:lstStyle/>
          <a:p>
            <a:pPr>
              <a:buFont typeface="Wingdings" panose="05000000000000000000" pitchFamily="2" charset="2"/>
              <a:buChar char="Ø"/>
            </a:pPr>
            <a:r>
              <a:rPr lang="en-GB" dirty="0">
                <a:solidFill>
                  <a:srgbClr val="000000"/>
                </a:solidFill>
                <a:latin typeface="Times New Roman" panose="02020603050405020304" pitchFamily="18" charset="0"/>
              </a:rPr>
              <a:t>The land was subjected to two major geologic events and other geologic processes of lesser magnitude but still important. </a:t>
            </a:r>
            <a:endParaRPr lang="en-GB" dirty="0">
              <a:solidFill>
                <a:srgbClr val="000000"/>
              </a:solidFill>
              <a:latin typeface="Times New Roman" panose="02020603050405020304" pitchFamily="18" charset="0"/>
            </a:endParaRPr>
          </a:p>
          <a:p>
            <a:pPr>
              <a:buFont typeface="Wingdings" panose="05000000000000000000" pitchFamily="2" charset="2"/>
              <a:buChar char="Ø"/>
            </a:pPr>
            <a:endParaRPr lang="en-GB" dirty="0">
              <a:solidFill>
                <a:srgbClr val="000000"/>
              </a:solidFill>
              <a:latin typeface="Times New Roman" panose="02020603050405020304" pitchFamily="18" charset="0"/>
            </a:endParaRPr>
          </a:p>
          <a:p>
            <a:pPr>
              <a:buFont typeface="Wingdings" panose="05000000000000000000" pitchFamily="2" charset="2"/>
              <a:buChar char="Ø"/>
            </a:pPr>
            <a:r>
              <a:rPr lang="en-GB" dirty="0">
                <a:solidFill>
                  <a:srgbClr val="000000"/>
                </a:solidFill>
                <a:latin typeface="Times New Roman" panose="02020603050405020304" pitchFamily="18" charset="0"/>
              </a:rPr>
              <a:t>These geologic activities are: </a:t>
            </a:r>
            <a:endParaRPr lang="en-GB" dirty="0">
              <a:solidFill>
                <a:srgbClr val="000000"/>
              </a:solidFill>
              <a:latin typeface="Times New Roman" panose="02020603050405020304" pitchFamily="18" charset="0"/>
            </a:endParaRPr>
          </a:p>
          <a:p>
            <a:pPr marL="457200" lvl="1" indent="0">
              <a:buNone/>
            </a:pPr>
            <a:r>
              <a:rPr lang="en-GB" sz="2800" dirty="0">
                <a:solidFill>
                  <a:srgbClr val="000000"/>
                </a:solidFill>
                <a:latin typeface="Times New Roman" panose="02020603050405020304" pitchFamily="18" charset="0"/>
              </a:rPr>
              <a:t>a. Uplifting of the Arabo-Ethiopian landmass and outpouring of huge quantity of lava. </a:t>
            </a:r>
            <a:endParaRPr lang="en-GB" sz="2800" dirty="0">
              <a:solidFill>
                <a:srgbClr val="000000"/>
              </a:solidFill>
              <a:latin typeface="Times New Roman" panose="02020603050405020304" pitchFamily="18" charset="0"/>
            </a:endParaRPr>
          </a:p>
          <a:p>
            <a:pPr marL="457200" lvl="1" indent="0">
              <a:buNone/>
            </a:pPr>
            <a:r>
              <a:rPr lang="en-GB" sz="2800" dirty="0">
                <a:solidFill>
                  <a:srgbClr val="000000"/>
                </a:solidFill>
                <a:latin typeface="Times New Roman" panose="02020603050405020304" pitchFamily="18" charset="0"/>
              </a:rPr>
              <a:t>b. Formation of the Rift Valley. </a:t>
            </a:r>
            <a:endParaRPr lang="en-GB" sz="2800" dirty="0">
              <a:solidFill>
                <a:srgbClr val="000000"/>
              </a:solidFill>
              <a:latin typeface="Times New Roman" panose="02020603050405020304" pitchFamily="18" charset="0"/>
            </a:endParaRPr>
          </a:p>
          <a:p>
            <a:pPr marL="457200" lvl="1" indent="0">
              <a:buNone/>
            </a:pPr>
            <a:r>
              <a:rPr lang="en-GB" sz="2800" dirty="0">
                <a:solidFill>
                  <a:srgbClr val="000000"/>
                </a:solidFill>
                <a:latin typeface="Times New Roman" panose="02020603050405020304" pitchFamily="18" charset="0"/>
              </a:rPr>
              <a:t>c. Quaternary volcanism and deposition. </a:t>
            </a:r>
            <a:endParaRPr lang="en-GB" sz="2800" dirty="0">
              <a:solidFill>
                <a:srgbClr val="000000"/>
              </a:solidFill>
              <a:latin typeface="Times New Roman" panose="02020603050405020304" pitchFamily="18" charset="0"/>
            </a:endParaRP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GB" dirty="0"/>
            </a:br>
            <a:r>
              <a:rPr lang="en-GB" b="1" i="1" dirty="0">
                <a:latin typeface="Cambria" panose="02040503050406030204" pitchFamily="18" charset="0"/>
                <a:ea typeface="Cambria" panose="02040503050406030204" pitchFamily="18" charset="0"/>
              </a:rPr>
              <a:t>1.</a:t>
            </a:r>
            <a:r>
              <a:rPr lang="en-GB" sz="3100" b="1" i="1" dirty="0">
                <a:latin typeface="Cambria" panose="02040503050406030204" pitchFamily="18" charset="0"/>
                <a:ea typeface="Cambria" panose="02040503050406030204" pitchFamily="18" charset="0"/>
              </a:rPr>
              <a:t>Uplifting of the Arabo-Ethiopian landmass and outpouring of lava flood </a:t>
            </a:r>
            <a:br>
              <a:rPr lang="en-GB" dirty="0"/>
            </a:br>
            <a:endParaRPr lang="en-GB" dirty="0"/>
          </a:p>
        </p:txBody>
      </p:sp>
      <p:sp>
        <p:nvSpPr>
          <p:cNvPr id="3" name="Content Placeholder 2"/>
          <p:cNvSpPr>
            <a:spLocks noGrp="1"/>
          </p:cNvSpPr>
          <p:nvPr>
            <p:ph idx="1"/>
          </p:nvPr>
        </p:nvSpPr>
        <p:spPr>
          <a:xfrm>
            <a:off x="422031" y="1690688"/>
            <a:ext cx="11338560" cy="4802187"/>
          </a:xfrm>
        </p:spPr>
        <p:txBody>
          <a:bodyPr/>
          <a:lstStyle/>
          <a:p>
            <a:r>
              <a:rPr lang="en-GB" dirty="0">
                <a:latin typeface="Cambria" panose="02040503050406030204" pitchFamily="18" charset="0"/>
                <a:ea typeface="Cambria" panose="02040503050406030204" pitchFamily="18" charset="0"/>
              </a:rPr>
              <a:t>is a continuation of the slow rise that began in the Upper Jurassic and Cretaceous periods </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continued to the </a:t>
            </a:r>
            <a:r>
              <a:rPr lang="en-GB" dirty="0" err="1">
                <a:latin typeface="Cambria" panose="02040503050406030204" pitchFamily="18" charset="0"/>
                <a:ea typeface="Cambria" panose="02040503050406030204" pitchFamily="18" charset="0"/>
              </a:rPr>
              <a:t>Paleocene</a:t>
            </a:r>
            <a:r>
              <a:rPr lang="en-GB" dirty="0">
                <a:latin typeface="Cambria" panose="02040503050406030204" pitchFamily="18" charset="0"/>
                <a:ea typeface="Cambria" panose="02040503050406030204" pitchFamily="18" charset="0"/>
              </a:rPr>
              <a:t> and Oligocene epoch of the Tertiary period. </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the land was pushed up to a maximum height of 2,000 meters above sea level </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This uplifting was of an </a:t>
            </a:r>
            <a:r>
              <a:rPr lang="en-GB" b="1" i="1" dirty="0" err="1">
                <a:solidFill>
                  <a:srgbClr val="00B050"/>
                </a:solidFill>
                <a:latin typeface="Cambria" panose="02040503050406030204" pitchFamily="18" charset="0"/>
                <a:ea typeface="Cambria" panose="02040503050406030204" pitchFamily="18" charset="0"/>
              </a:rPr>
              <a:t>epeirogenic</a:t>
            </a:r>
            <a:r>
              <a:rPr lang="en-GB" b="1" i="1" dirty="0">
                <a:solidFill>
                  <a:srgbClr val="00B050"/>
                </a:solidFill>
                <a:latin typeface="Cambria" panose="02040503050406030204" pitchFamily="18" charset="0"/>
                <a:ea typeface="Cambria" panose="02040503050406030204" pitchFamily="18" charset="0"/>
              </a:rPr>
              <a:t> character </a:t>
            </a:r>
            <a:endParaRPr lang="en-GB" b="1" i="1" dirty="0">
              <a:solidFill>
                <a:srgbClr val="00B050"/>
              </a:solidFill>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The whole of the Arabo-Ethiopian landmass was pushed up in blocks as one mass. </a:t>
            </a: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The greatest uplift was in central Ethiopia </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15912"/>
          </a:xfrm>
        </p:spPr>
        <p:txBody>
          <a:bodyPr>
            <a:noAutofit/>
          </a:bodyPr>
          <a:lstStyle/>
          <a:p>
            <a:r>
              <a:rPr lang="en-GB" sz="2800" dirty="0">
                <a:latin typeface="Cambria" panose="02040503050406030204" pitchFamily="18" charset="0"/>
                <a:ea typeface="Cambria" panose="02040503050406030204" pitchFamily="18" charset="0"/>
              </a:rPr>
              <a:t>Cont..</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93895" y="829994"/>
            <a:ext cx="11408899" cy="5662880"/>
          </a:xfrm>
        </p:spPr>
        <p:txBody>
          <a:bodyPr/>
          <a:lstStyle/>
          <a:p>
            <a:pPr algn="just"/>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This immense tectonic force also fractured the crust at many places. Huge quantity of lava came out through these fractures. </a:t>
            </a:r>
            <a:endParaRPr lang="en-GB" dirty="0">
              <a:latin typeface="Cambria" panose="02040503050406030204" pitchFamily="18" charset="0"/>
              <a:ea typeface="Cambria" panose="02040503050406030204" pitchFamily="18" charset="0"/>
            </a:endParaRPr>
          </a:p>
          <a:p>
            <a:pPr algn="just"/>
            <a:endParaRPr lang="en-GB" dirty="0">
              <a:latin typeface="Cambria" panose="02040503050406030204" pitchFamily="18" charset="0"/>
              <a:ea typeface="Cambria" panose="02040503050406030204" pitchFamily="18" charset="0"/>
            </a:endParaRPr>
          </a:p>
          <a:p>
            <a:pPr algn="just"/>
            <a:r>
              <a:rPr lang="en-GB" dirty="0">
                <a:latin typeface="Cambria" panose="02040503050406030204" pitchFamily="18" charset="0"/>
                <a:ea typeface="Cambria" panose="02040503050406030204" pitchFamily="18" charset="0"/>
              </a:rPr>
              <a:t>The out pouring of this flood of basalt spread widely and extensively and covered a large part of the Mesozoic sedimentary layer to form the </a:t>
            </a:r>
            <a:r>
              <a:rPr lang="en-GB" i="1" dirty="0">
                <a:solidFill>
                  <a:srgbClr val="00B050"/>
                </a:solidFill>
                <a:latin typeface="Cambria" panose="02040503050406030204" pitchFamily="18" charset="0"/>
                <a:ea typeface="Cambria" panose="02040503050406030204" pitchFamily="18" charset="0"/>
              </a:rPr>
              <a:t>Ethiopian plateau surface and also the floor of the present-day Rift Valley. </a:t>
            </a:r>
            <a:endParaRPr lang="en-GB" i="1" dirty="0">
              <a:solidFill>
                <a:srgbClr val="00B050"/>
              </a:solidFill>
              <a:latin typeface="Cambria" panose="02040503050406030204" pitchFamily="18" charset="0"/>
              <a:ea typeface="Cambria" panose="02040503050406030204" pitchFamily="18" charset="0"/>
            </a:endParaRPr>
          </a:p>
          <a:p>
            <a:pPr algn="just"/>
            <a:endParaRPr lang="en-GB" dirty="0">
              <a:latin typeface="Cambria" panose="02040503050406030204" pitchFamily="18" charset="0"/>
              <a:ea typeface="Cambria" panose="02040503050406030204" pitchFamily="18" charset="0"/>
            </a:endParaRPr>
          </a:p>
          <a:p>
            <a:pPr marL="0" indent="0" algn="just">
              <a:buNone/>
            </a:pPr>
            <a:r>
              <a:rPr lang="en-GB" dirty="0">
                <a:latin typeface="Cambria" panose="02040503050406030204" pitchFamily="18" charset="0"/>
                <a:ea typeface="Cambria" panose="02040503050406030204" pitchFamily="18" charset="0"/>
              </a:rPr>
              <a:t>This volcanic material is known as </a:t>
            </a:r>
            <a:r>
              <a:rPr lang="en-GB" i="1" dirty="0" err="1">
                <a:solidFill>
                  <a:srgbClr val="00B050"/>
                </a:solidFill>
                <a:latin typeface="Cambria" panose="02040503050406030204" pitchFamily="18" charset="0"/>
                <a:ea typeface="Cambria" panose="02040503050406030204" pitchFamily="18" charset="0"/>
              </a:rPr>
              <a:t>Trappean</a:t>
            </a:r>
            <a:r>
              <a:rPr lang="en-GB" i="1" dirty="0">
                <a:solidFill>
                  <a:srgbClr val="00B050"/>
                </a:solidFill>
                <a:latin typeface="Cambria" panose="02040503050406030204" pitchFamily="18" charset="0"/>
                <a:ea typeface="Cambria" panose="02040503050406030204" pitchFamily="18" charset="0"/>
              </a:rPr>
              <a:t> lava or Trap Series lava</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563343"/>
          </a:xfrm>
        </p:spPr>
        <p:txBody>
          <a:bodyPr>
            <a:normAutofit fontScale="90000"/>
          </a:bodyPr>
          <a:lstStyle/>
          <a:p>
            <a:pPr algn="ctr"/>
            <a:br>
              <a:rPr lang="en-GB" dirty="0"/>
            </a:br>
            <a:r>
              <a:rPr lang="en-GB" dirty="0">
                <a:latin typeface="Times New Roman" panose="02020603050405020304" pitchFamily="18" charset="0"/>
                <a:cs typeface="Times New Roman" panose="02020603050405020304" pitchFamily="18" charset="0"/>
              </a:rPr>
              <a:t>2-</a:t>
            </a:r>
            <a:r>
              <a:rPr lang="en-GB" sz="3100" b="1" dirty="0">
                <a:latin typeface="Times New Roman" panose="02020603050405020304" pitchFamily="18" charset="0"/>
                <a:ea typeface="Cambria" panose="02040503050406030204" pitchFamily="18" charset="0"/>
                <a:cs typeface="Times New Roman" panose="02020603050405020304" pitchFamily="18" charset="0"/>
              </a:rPr>
              <a:t>The Formation of the Rift Valley </a:t>
            </a:r>
            <a:br>
              <a:rPr lang="en-GB" dirty="0"/>
            </a:br>
            <a:endParaRPr lang="en-GB" dirty="0"/>
          </a:p>
        </p:txBody>
      </p:sp>
      <p:sp>
        <p:nvSpPr>
          <p:cNvPr id="3" name="Content Placeholder 2"/>
          <p:cNvSpPr>
            <a:spLocks noGrp="1"/>
          </p:cNvSpPr>
          <p:nvPr>
            <p:ph idx="1"/>
          </p:nvPr>
        </p:nvSpPr>
        <p:spPr>
          <a:xfrm>
            <a:off x="211015" y="787792"/>
            <a:ext cx="11774659" cy="5845760"/>
          </a:xfrm>
        </p:spPr>
        <p:txBody>
          <a:bodyPr numCol="1"/>
          <a:lstStyle/>
          <a:p>
            <a:r>
              <a:rPr lang="en-GB" dirty="0">
                <a:latin typeface="Cambria" panose="02040503050406030204" pitchFamily="18" charset="0"/>
                <a:ea typeface="Cambria" panose="02040503050406030204" pitchFamily="18" charset="0"/>
              </a:rPr>
              <a:t>Related with the theory of plate tectonics </a:t>
            </a:r>
            <a:endParaRPr lang="en-GB" dirty="0">
              <a:latin typeface="Cambria" panose="02040503050406030204" pitchFamily="18" charset="0"/>
              <a:ea typeface="Cambria" panose="02040503050406030204" pitchFamily="18" charset="0"/>
            </a:endParaRPr>
          </a:p>
          <a:p>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lateral movement of the crust in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opposite directions producing </a:t>
            </a:r>
            <a:r>
              <a:rPr lang="en-GB" i="1" dirty="0">
                <a:latin typeface="Cambria" panose="02040503050406030204" pitchFamily="18" charset="0"/>
                <a:ea typeface="Cambria" panose="02040503050406030204" pitchFamily="18" charset="0"/>
              </a:rPr>
              <a:t>tensional forces </a:t>
            </a:r>
            <a:endParaRPr lang="en-GB" i="1" dirty="0">
              <a:latin typeface="Cambria" panose="02040503050406030204" pitchFamily="18" charset="0"/>
              <a:ea typeface="Cambria" panose="02040503050406030204" pitchFamily="18" charset="0"/>
            </a:endParaRPr>
          </a:p>
          <a:p>
            <a:pPr marL="0" indent="0">
              <a:buNone/>
            </a:pPr>
            <a:endParaRPr lang="en-GB" i="1"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As the tension widened the fractures,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the central part of the landmass collapsed to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form an extensive structural depression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known as the </a:t>
            </a:r>
            <a:r>
              <a:rPr lang="en-GB" i="1" dirty="0">
                <a:latin typeface="Cambria" panose="02040503050406030204" pitchFamily="18" charset="0"/>
                <a:ea typeface="Cambria" panose="02040503050406030204" pitchFamily="18" charset="0"/>
              </a:rPr>
              <a:t>Rift Valley </a:t>
            </a:r>
            <a:endParaRPr lang="en-GB" dirty="0">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1"/>
          <a:stretch>
            <a:fillRect/>
          </a:stretch>
        </p:blipFill>
        <p:spPr>
          <a:xfrm>
            <a:off x="7527388" y="787791"/>
            <a:ext cx="3826412" cy="5627077"/>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121285"/>
            <a:ext cx="10515600" cy="569595"/>
          </a:xfrm>
        </p:spPr>
        <p:txBody>
          <a:bodyPr>
            <a:normAutofit/>
          </a:bodyPr>
          <a:lstStyle/>
          <a:p>
            <a:r>
              <a:rPr kumimoji="0" lang="en-GB" sz="3100" b="1" i="0" u="none" strike="noStrike" kern="1200" cap="none" spc="0" normalizeH="0" baseline="0" noProof="0" dirty="0">
                <a:ln>
                  <a:noFill/>
                </a:ln>
                <a:solidFill>
                  <a:prstClr val="black"/>
                </a:solidFill>
                <a:effectLst/>
                <a:uLnTx/>
                <a:uFillTx/>
                <a:latin typeface="Times New Roman" panose="02020603050405020304" pitchFamily="18" charset="0"/>
                <a:ea typeface="Cambria" panose="02040503050406030204" pitchFamily="18" charset="0"/>
                <a:cs typeface="Times New Roman" panose="02020603050405020304" pitchFamily="18" charset="0"/>
              </a:rPr>
              <a:t>The Formation of the Rift Valley…..</a:t>
            </a: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5440" y="690880"/>
            <a:ext cx="11551920" cy="5974715"/>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major faulting movement probably began in the late </a:t>
            </a:r>
            <a:r>
              <a:rPr lang="en-US" dirty="0">
                <a:highlight>
                  <a:srgbClr val="FFFF00"/>
                </a:highlight>
                <a:latin typeface="Times New Roman" panose="02020603050405020304" pitchFamily="18" charset="0"/>
                <a:cs typeface="Times New Roman" panose="02020603050405020304" pitchFamily="18" charset="0"/>
              </a:rPr>
              <a:t>Oligocene and Miocene Epoch</a:t>
            </a:r>
            <a:r>
              <a:rPr lang="en-US" dirty="0">
                <a:latin typeface="Times New Roman" panose="02020603050405020304" pitchFamily="18" charset="0"/>
                <a:cs typeface="Times New Roman" panose="02020603050405020304" pitchFamily="18" charset="0"/>
              </a:rPr>
              <a:t>s of the Cenozoic Era. This rifted the Red Sea trough, which began to be flooded from the north.</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But the major rifting, affecting the whole African Rift System, including that of Ethiopia and the Gulf of Aden took place in the Miocene Epoch.</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Red Sea and the Gulf of Aden were connected as a result of the rifting and faulting of the land bridge that separated them.</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At the same period (Pliocene), the Afar depression (including the Gulf of Zula) was down-faulted allowing the Red Sea water to penetrate far inside.</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Reversed tilting and volcanic activity, later (Pleistocene) blocked the connection and isolated the extension of the sea, allowing much of the water to evaporate.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 a result, thick saline materials accumulated. </a:t>
            </a:r>
            <a:endParaRPr lang="en-US" dirty="0">
              <a:latin typeface="Times New Roman" panose="02020603050405020304" pitchFamily="18" charset="0"/>
              <a:cs typeface="Times New Roman" panose="02020603050405020304" pitchFamily="18" charset="0"/>
            </a:endParaRPr>
          </a:p>
          <a:p>
            <a:r>
              <a:rPr lang="en-US" dirty="0">
                <a:highlight>
                  <a:srgbClr val="FFFF00"/>
                </a:highlight>
                <a:latin typeface="Times New Roman" panose="02020603050405020304" pitchFamily="18" charset="0"/>
                <a:cs typeface="Times New Roman" panose="02020603050405020304" pitchFamily="18" charset="0"/>
              </a:rPr>
              <a:t>During the same period, the area between the </a:t>
            </a:r>
            <a:r>
              <a:rPr lang="en-US" dirty="0">
                <a:highlight>
                  <a:srgbClr val="FF00FF"/>
                </a:highlight>
                <a:latin typeface="Times New Roman" panose="02020603050405020304" pitchFamily="18" charset="0"/>
                <a:cs typeface="Times New Roman" panose="02020603050405020304" pitchFamily="18" charset="0"/>
              </a:rPr>
              <a:t>Danakil Depression and the Red Sea</a:t>
            </a:r>
            <a:r>
              <a:rPr lang="en-US" dirty="0">
                <a:highlight>
                  <a:srgbClr val="FFFF00"/>
                </a:highlight>
                <a:latin typeface="Times New Roman" panose="02020603050405020304" pitchFamily="18" charset="0"/>
                <a:cs typeface="Times New Roman" panose="02020603050405020304" pitchFamily="18" charset="0"/>
              </a:rPr>
              <a:t> was uplifted to form the </a:t>
            </a:r>
            <a:r>
              <a:rPr lang="en-US" dirty="0">
                <a:highlight>
                  <a:srgbClr val="FF00FF"/>
                </a:highlight>
                <a:latin typeface="Times New Roman" panose="02020603050405020304" pitchFamily="18" charset="0"/>
                <a:cs typeface="Times New Roman" panose="02020603050405020304" pitchFamily="18" charset="0"/>
              </a:rPr>
              <a:t>Afar Block Mountains.</a:t>
            </a:r>
            <a:endParaRPr lang="en-US" dirty="0">
              <a:highlight>
                <a:srgbClr val="FF00FF"/>
              </a:highligh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1140"/>
          </a:xfrm>
        </p:spPr>
        <p:txBody>
          <a:bodyPr>
            <a:normAutofit/>
          </a:bodyPr>
          <a:lstStyle/>
          <a:p>
            <a:pPr algn="ctr"/>
            <a:r>
              <a:rPr lang="en-GB" sz="2800" b="1" dirty="0">
                <a:latin typeface="Cambria" panose="02040503050406030204" pitchFamily="18" charset="0"/>
                <a:ea typeface="Cambria" panose="02040503050406030204" pitchFamily="18" charset="0"/>
              </a:rPr>
              <a:t>Continental drift Theory</a:t>
            </a:r>
            <a:endParaRPr lang="en-GB"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37625" y="1026942"/>
            <a:ext cx="11549575" cy="5465932"/>
          </a:xfrm>
        </p:spPr>
        <p:txBody>
          <a:bodyPr>
            <a:normAutofit/>
          </a:bodyPr>
          <a:lstStyle/>
          <a:p>
            <a:pPr>
              <a:buFont typeface="Wingdings" panose="05000000000000000000" pitchFamily="2" charset="2"/>
              <a:buChar char="Ø"/>
            </a:pPr>
            <a:r>
              <a:rPr lang="en-GB" dirty="0">
                <a:latin typeface="Cambria" panose="02040503050406030204" pitchFamily="18" charset="0"/>
                <a:ea typeface="Cambria" panose="02040503050406030204" pitchFamily="18" charset="0"/>
              </a:rPr>
              <a:t>Australian Climatologist </a:t>
            </a:r>
            <a:r>
              <a:rPr lang="en-GB" b="1" dirty="0">
                <a:latin typeface="Cambria" panose="02040503050406030204" pitchFamily="18" charset="0"/>
                <a:ea typeface="Cambria" panose="02040503050406030204" pitchFamily="18" charset="0"/>
              </a:rPr>
              <a:t>Alfred Wegener </a:t>
            </a:r>
            <a:r>
              <a:rPr lang="en-GB" dirty="0">
                <a:latin typeface="Cambria" panose="02040503050406030204" pitchFamily="18" charset="0"/>
                <a:ea typeface="Cambria" panose="02040503050406030204" pitchFamily="18" charset="0"/>
              </a:rPr>
              <a:t>proposed the hypothesis that the continents were once assembled together as a supercontinent.</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called </a:t>
            </a:r>
            <a:r>
              <a:rPr lang="en-GB" b="1" i="1" dirty="0">
                <a:latin typeface="Cambria" panose="02040503050406030204" pitchFamily="18" charset="0"/>
                <a:ea typeface="Cambria" panose="02040503050406030204" pitchFamily="18" charset="0"/>
              </a:rPr>
              <a:t>Pangaea</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 large super continent was then split into </a:t>
            </a:r>
            <a:r>
              <a:rPr lang="en-GB" b="1" i="1" dirty="0">
                <a:latin typeface="Cambria" panose="02040503050406030204" pitchFamily="18" charset="0"/>
                <a:ea typeface="Cambria" panose="02040503050406030204" pitchFamily="18" charset="0"/>
              </a:rPr>
              <a:t>Gondwanaland</a:t>
            </a:r>
            <a:r>
              <a:rPr lang="en-GB" dirty="0">
                <a:latin typeface="Cambria" panose="02040503050406030204" pitchFamily="18" charset="0"/>
                <a:ea typeface="Cambria" panose="02040503050406030204" pitchFamily="18" charset="0"/>
              </a:rPr>
              <a:t> where Africa is a part and </a:t>
            </a:r>
            <a:r>
              <a:rPr lang="en-GB" b="1" i="1" dirty="0">
                <a:latin typeface="Cambria" panose="02040503050406030204" pitchFamily="18" charset="0"/>
                <a:ea typeface="Cambria" panose="02040503050406030204" pitchFamily="18" charset="0"/>
              </a:rPr>
              <a:t>Laurasia</a:t>
            </a:r>
            <a:r>
              <a:rPr lang="en-GB" dirty="0">
                <a:latin typeface="Cambria" panose="02040503050406030204" pitchFamily="18" charset="0"/>
                <a:ea typeface="Cambria" panose="02040503050406030204" pitchFamily="18" charset="0"/>
              </a:rPr>
              <a:t>; and later into smaller fragments over the last million years.</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Then drifted apart to form the present arrangement of continents</a:t>
            </a:r>
            <a:endParaRPr lang="en-GB" dirty="0">
              <a:latin typeface="Cambria" panose="02040503050406030204" pitchFamily="18" charset="0"/>
              <a:ea typeface="Cambria" panose="02040503050406030204" pitchFamily="18" charset="0"/>
            </a:endParaRPr>
          </a:p>
          <a:p>
            <a:pPr marL="0" indent="0">
              <a:buNone/>
            </a:pPr>
            <a:endParaRPr lang="en-GB" b="1" dirty="0">
              <a:latin typeface="Cambria" panose="02040503050406030204" pitchFamily="18" charset="0"/>
              <a:ea typeface="Cambria" panose="02040503050406030204" pitchFamily="18" charset="0"/>
            </a:endParaRPr>
          </a:p>
          <a:p>
            <a:pPr marL="0" indent="0">
              <a:buNone/>
            </a:pPr>
            <a:r>
              <a:rPr lang="en-GB" b="1" dirty="0">
                <a:latin typeface="Cambria" panose="02040503050406030204" pitchFamily="18" charset="0"/>
                <a:ea typeface="Cambria" panose="02040503050406030204" pitchFamily="18" charset="0"/>
              </a:rPr>
              <a:t>There are three main types of plate boundaries:</a:t>
            </a:r>
            <a:endParaRPr lang="en-GB" dirty="0">
              <a:latin typeface="Cambria" panose="02040503050406030204" pitchFamily="18" charset="0"/>
              <a:ea typeface="Cambria" panose="02040503050406030204" pitchFamily="18" charset="0"/>
            </a:endParaRPr>
          </a:p>
          <a:p>
            <a:pPr lvl="1"/>
            <a:r>
              <a:rPr lang="en-GB" b="1" dirty="0">
                <a:latin typeface="Cambria" panose="02040503050406030204" pitchFamily="18" charset="0"/>
                <a:ea typeface="Cambria" panose="02040503050406030204" pitchFamily="18" charset="0"/>
              </a:rPr>
              <a:t>Convergent boundaries</a:t>
            </a:r>
            <a:r>
              <a:rPr lang="en-GB" dirty="0">
                <a:latin typeface="Cambria" panose="02040503050406030204" pitchFamily="18" charset="0"/>
                <a:ea typeface="Cambria" panose="02040503050406030204" pitchFamily="18" charset="0"/>
              </a:rPr>
              <a:t>: where two plates are colliding. </a:t>
            </a:r>
            <a:endParaRPr lang="en-GB" dirty="0">
              <a:latin typeface="Cambria" panose="02040503050406030204" pitchFamily="18" charset="0"/>
              <a:ea typeface="Cambria" panose="02040503050406030204" pitchFamily="18" charset="0"/>
            </a:endParaRPr>
          </a:p>
          <a:p>
            <a:pPr lvl="1"/>
            <a:r>
              <a:rPr lang="en-GB" b="1" dirty="0">
                <a:latin typeface="Cambria" panose="02040503050406030204" pitchFamily="18" charset="0"/>
                <a:ea typeface="Cambria" panose="02040503050406030204" pitchFamily="18" charset="0"/>
              </a:rPr>
              <a:t>Divergent boundaries</a:t>
            </a:r>
            <a:r>
              <a:rPr lang="en-GB" dirty="0">
                <a:latin typeface="Cambria" panose="02040503050406030204" pitchFamily="18" charset="0"/>
                <a:ea typeface="Cambria" panose="02040503050406030204" pitchFamily="18" charset="0"/>
              </a:rPr>
              <a:t> – where two plates are moving apart. </a:t>
            </a:r>
            <a:endParaRPr lang="en-GB" dirty="0">
              <a:latin typeface="Cambria" panose="02040503050406030204" pitchFamily="18" charset="0"/>
              <a:ea typeface="Cambria" panose="02040503050406030204" pitchFamily="18" charset="0"/>
            </a:endParaRPr>
          </a:p>
          <a:p>
            <a:pPr lvl="1"/>
            <a:r>
              <a:rPr lang="en-GB" b="1" dirty="0">
                <a:latin typeface="Cambria" panose="02040503050406030204" pitchFamily="18" charset="0"/>
                <a:ea typeface="Cambria" panose="02040503050406030204" pitchFamily="18" charset="0"/>
              </a:rPr>
              <a:t>Transform boundaries</a:t>
            </a:r>
            <a:r>
              <a:rPr lang="en-GB" dirty="0">
                <a:latin typeface="Cambria" panose="02040503050406030204" pitchFamily="18" charset="0"/>
                <a:ea typeface="Cambria" panose="02040503050406030204" pitchFamily="18" charset="0"/>
              </a:rPr>
              <a:t> – where plates slide passed each other.</a:t>
            </a: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521"/>
            <a:ext cx="10515600" cy="609600"/>
          </a:xfrm>
        </p:spPr>
        <p:txBody>
          <a:bodyPr>
            <a:normAutofit/>
          </a:bodyPr>
          <a:lstStyle/>
          <a:p>
            <a:r>
              <a:rPr lang="en-US" sz="3200" b="1" dirty="0">
                <a:latin typeface="Times New Roman" panose="02020603050405020304" pitchFamily="18" charset="0"/>
                <a:cs typeface="Times New Roman" panose="02020603050405020304" pitchFamily="18" charset="0"/>
              </a:rPr>
              <a:t>The Spatial Extent of the Rift Valley</a:t>
            </a:r>
            <a:endParaRPr lang="en-GB"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3840" y="833121"/>
            <a:ext cx="11673840" cy="5801358"/>
          </a:xfrm>
        </p:spPr>
        <p:txBody>
          <a:bodyPr/>
          <a:lstStyle/>
          <a:p>
            <a:r>
              <a:rPr lang="en-US" dirty="0">
                <a:latin typeface="Times New Roman" panose="02020603050405020304" pitchFamily="18" charset="0"/>
                <a:cs typeface="Times New Roman" panose="02020603050405020304" pitchFamily="18" charset="0"/>
              </a:rPr>
              <a:t>Extends from Palestine-Jordan in the north to Malawi-Mozambique in the south, for a distance of about 7,200 kilometers.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Of these, 5,600 kilometers is in Africa, and 1,700 kilometers in Eritrea and Ethiopia.</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widest part of the Rift Valley is the Afar Triangle (200-300 km).</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a:t>
            </a:r>
            <a:r>
              <a:rPr lang="en-US" dirty="0">
                <a:highlight>
                  <a:srgbClr val="FFFF00"/>
                </a:highlight>
                <a:latin typeface="Times New Roman" panose="02020603050405020304" pitchFamily="18" charset="0"/>
                <a:cs typeface="Times New Roman" panose="02020603050405020304" pitchFamily="18" charset="0"/>
              </a:rPr>
              <a:t> Red Sea, the Gulf of Aden, and the East African System meet and form the triangular</a:t>
            </a:r>
            <a:r>
              <a:rPr lang="en-US" dirty="0">
                <a:latin typeface="Times New Roman" panose="02020603050405020304" pitchFamily="18" charset="0"/>
                <a:cs typeface="Times New Roman" panose="02020603050405020304" pitchFamily="18" charset="0"/>
              </a:rPr>
              <a:t> </a:t>
            </a:r>
            <a:r>
              <a:rPr lang="en-US" dirty="0">
                <a:highlight>
                  <a:srgbClr val="FF0000"/>
                </a:highlight>
                <a:latin typeface="Times New Roman" panose="02020603050405020304" pitchFamily="18" charset="0"/>
                <a:cs typeface="Times New Roman" panose="02020603050405020304" pitchFamily="18" charset="0"/>
              </a:rPr>
              <a:t>depression of the Afar </a:t>
            </a:r>
            <a:r>
              <a:rPr lang="en-US" dirty="0">
                <a:latin typeface="Times New Roman" panose="02020603050405020304" pitchFamily="18" charset="0"/>
                <a:cs typeface="Times New Roman" panose="02020603050405020304" pitchFamily="18" charset="0"/>
              </a:rPr>
              <a:t>where the </a:t>
            </a:r>
            <a:r>
              <a:rPr lang="en-US" dirty="0" err="1">
                <a:highlight>
                  <a:srgbClr val="00FFFF"/>
                </a:highlight>
                <a:latin typeface="Times New Roman" panose="02020603050405020304" pitchFamily="18" charset="0"/>
                <a:cs typeface="Times New Roman" panose="02020603050405020304" pitchFamily="18" charset="0"/>
              </a:rPr>
              <a:t>Kobar</a:t>
            </a:r>
            <a:r>
              <a:rPr lang="en-US" dirty="0">
                <a:highlight>
                  <a:srgbClr val="00FFFF"/>
                </a:highlight>
                <a:latin typeface="Times New Roman" panose="02020603050405020304" pitchFamily="18" charset="0"/>
                <a:cs typeface="Times New Roman" panose="02020603050405020304" pitchFamily="18" charset="0"/>
              </a:rPr>
              <a:t> Sink </a:t>
            </a:r>
            <a:r>
              <a:rPr lang="en-US" dirty="0">
                <a:latin typeface="Times New Roman" panose="02020603050405020304" pitchFamily="18" charset="0"/>
                <a:cs typeface="Times New Roman" panose="02020603050405020304" pitchFamily="18" charset="0"/>
              </a:rPr>
              <a:t>lies abou</a:t>
            </a:r>
            <a:r>
              <a:rPr lang="en-US" dirty="0">
                <a:highlight>
                  <a:srgbClr val="FFFF00"/>
                </a:highlight>
                <a:latin typeface="Times New Roman" panose="02020603050405020304" pitchFamily="18" charset="0"/>
                <a:cs typeface="Times New Roman" panose="02020603050405020304" pitchFamily="18" charset="0"/>
              </a:rPr>
              <a:t>t 125 </a:t>
            </a:r>
            <a:r>
              <a:rPr lang="en-US" dirty="0">
                <a:latin typeface="Times New Roman" panose="02020603050405020304" pitchFamily="18" charset="0"/>
                <a:cs typeface="Times New Roman" panose="02020603050405020304" pitchFamily="18" charset="0"/>
              </a:rPr>
              <a:t>meters below sea level.</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formation of the Gulf of Aden and the separation of the Arabian Peninsula from the Horn of Africa also took place during the Tertiary period.</a:t>
            </a:r>
            <a:endParaRPr lang="en-GB"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8315"/>
          </a:xfrm>
        </p:spPr>
        <p:txBody>
          <a:bodyPr>
            <a:normAutofit fontScale="90000"/>
          </a:bodyPr>
          <a:lstStyle/>
          <a:p>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The Spatial Extent of the Rift Valley….</a:t>
            </a:r>
            <a:endParaRPr lang="en-US" dirty="0"/>
          </a:p>
        </p:txBody>
      </p:sp>
      <p:sp>
        <p:nvSpPr>
          <p:cNvPr id="3" name="Content Placeholder 2"/>
          <p:cNvSpPr>
            <a:spLocks noGrp="1"/>
          </p:cNvSpPr>
          <p:nvPr>
            <p:ph idx="1"/>
          </p:nvPr>
        </p:nvSpPr>
        <p:spPr>
          <a:xfrm>
            <a:off x="365760" y="1026160"/>
            <a:ext cx="11592560" cy="5648960"/>
          </a:xfrm>
        </p:spPr>
        <p:txBody>
          <a:bodyPr/>
          <a:lstStyle/>
          <a:p>
            <a:r>
              <a:rPr lang="en-US" dirty="0">
                <a:latin typeface="Times New Roman" panose="02020603050405020304" pitchFamily="18" charset="0"/>
                <a:cs typeface="Times New Roman" panose="02020603050405020304" pitchFamily="18" charset="0"/>
              </a:rPr>
              <a:t>The Rift Valley region of Ethiopian is the most unstable part of the country. There are numerous hot springs, fumaroles, active volcanoes, geysers, and frequent earthquakes.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formation of the Rift Valley has the following structural (physiographic) effects: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divides the Ethiopian Plateau into two.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separates the Arabian landmass from African landmass.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causes the formation of the Dead Sea, Red Sea and the Gulf of Aden troughs.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It creates basins and fault depressions on which the Rift Valley lakes are formed.</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8475"/>
          </a:xfrm>
        </p:spPr>
        <p:txBody>
          <a:bodyPr>
            <a:noAutofit/>
          </a:bodyPr>
          <a:lstStyle/>
          <a:p>
            <a:r>
              <a:rPr lang="en-US" sz="3200" b="1" dirty="0">
                <a:latin typeface="Times New Roman" panose="02020603050405020304" pitchFamily="18" charset="0"/>
                <a:cs typeface="Times New Roman" panose="02020603050405020304" pitchFamily="18" charset="0"/>
              </a:rPr>
              <a:t>3-Quaternary Volcanic Eruptions and Depositions</a:t>
            </a:r>
            <a:endParaRPr lang="en-GB"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6080" y="1016000"/>
            <a:ext cx="11460480" cy="5588000"/>
          </a:xfrm>
        </p:spPr>
        <p:txBody>
          <a:bodyPr/>
          <a:lstStyle/>
          <a:p>
            <a:r>
              <a:rPr lang="en-US" dirty="0">
                <a:latin typeface="Times New Roman" panose="02020603050405020304" pitchFamily="18" charset="0"/>
                <a:cs typeface="Times New Roman" panose="02020603050405020304" pitchFamily="18" charset="0"/>
              </a:rPr>
              <a:t>They are recent volcanic activities that took place after the formation of the Rift Valley.</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occurred in the </a:t>
            </a:r>
            <a:r>
              <a:rPr lang="en-US" dirty="0">
                <a:highlight>
                  <a:srgbClr val="FFFF00"/>
                </a:highlight>
                <a:latin typeface="Times New Roman" panose="02020603050405020304" pitchFamily="18" charset="0"/>
                <a:cs typeface="Times New Roman" panose="02020603050405020304" pitchFamily="18" charset="0"/>
              </a:rPr>
              <a:t>Pliocene-Pleistocene </a:t>
            </a:r>
            <a:r>
              <a:rPr lang="en-US" dirty="0">
                <a:latin typeface="Times New Roman" panose="02020603050405020304" pitchFamily="18" charset="0"/>
                <a:cs typeface="Times New Roman" panose="02020603050405020304" pitchFamily="18" charset="0"/>
              </a:rPr>
              <a:t>Epochs.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It occurred in the form of renewed rifting/faulting and more volcanism.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activity was generally limited to the floor of the Rift Valley and the region south of Lake Tana, where the lava covers an area of more than 3,000km2 .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Aden volcanics and recent faulting are more extensively developed in the Afar region.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Because of their recent occurrence, the Aden volcanics have relatively well-preserved and visible morphological features</a:t>
            </a:r>
            <a:endParaRPr lang="en-GB"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00"/>
            <a:ext cx="10515600" cy="477838"/>
          </a:xfrm>
        </p:spPr>
        <p:txBody>
          <a:bodyPr>
            <a:normAutofit fontScale="90000"/>
          </a:bodyPr>
          <a:lstStyle/>
          <a:p>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3-Quaternary Volcanic Eruptions…</a:t>
            </a:r>
            <a:endParaRPr lang="en-GB" dirty="0"/>
          </a:p>
        </p:txBody>
      </p:sp>
      <p:sp>
        <p:nvSpPr>
          <p:cNvPr id="3" name="Content Placeholder 2"/>
          <p:cNvSpPr>
            <a:spLocks noGrp="1"/>
          </p:cNvSpPr>
          <p:nvPr>
            <p:ph idx="1"/>
          </p:nvPr>
        </p:nvSpPr>
        <p:spPr>
          <a:xfrm>
            <a:off x="264160" y="1005840"/>
            <a:ext cx="11531600" cy="5648960"/>
          </a:xfrm>
        </p:spPr>
        <p:txBody>
          <a:bodyPr>
            <a:normAutofit/>
          </a:bodyPr>
          <a:lstStyle/>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The basic volcanic features of the Aden series include the following: </a:t>
            </a:r>
            <a:endParaRPr lang="en-US"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Numerous and freshly preserved volcanic cones, many of which have explosive craters. Some of these are active </a:t>
            </a:r>
            <a:r>
              <a:rPr lang="en-US" sz="2800" dirty="0" err="1">
                <a:latin typeface="Times New Roman" panose="02020603050405020304" pitchFamily="18" charset="0"/>
                <a:cs typeface="Times New Roman" panose="02020603050405020304" pitchFamily="18" charset="0"/>
              </a:rPr>
              <a:t>Dubi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Erta</a:t>
            </a:r>
            <a:r>
              <a:rPr lang="en-US" sz="2800" dirty="0">
                <a:latin typeface="Times New Roman" panose="02020603050405020304" pitchFamily="18" charset="0"/>
                <a:cs typeface="Times New Roman" panose="02020603050405020304" pitchFamily="18" charset="0"/>
              </a:rPr>
              <a:t> Ale, </a:t>
            </a:r>
            <a:r>
              <a:rPr lang="en-US" sz="2800" dirty="0" err="1">
                <a:latin typeface="Times New Roman" panose="02020603050405020304" pitchFamily="18" charset="0"/>
                <a:cs typeface="Times New Roman" panose="02020603050405020304" pitchFamily="18" charset="0"/>
              </a:rPr>
              <a:t>Afrera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etc.Of</a:t>
            </a:r>
            <a:r>
              <a:rPr lang="en-US" sz="2800" dirty="0">
                <a:latin typeface="Times New Roman" panose="02020603050405020304" pitchFamily="18" charset="0"/>
                <a:cs typeface="Times New Roman" panose="02020603050405020304" pitchFamily="18" charset="0"/>
              </a:rPr>
              <a:t> these, </a:t>
            </a:r>
            <a:r>
              <a:rPr lang="en-US" sz="2800" dirty="0" err="1">
                <a:latin typeface="Times New Roman" panose="02020603050405020304" pitchFamily="18" charset="0"/>
                <a:cs typeface="Times New Roman" panose="02020603050405020304" pitchFamily="18" charset="0"/>
              </a:rPr>
              <a:t>Erta</a:t>
            </a:r>
            <a:r>
              <a:rPr lang="en-US" sz="2800" dirty="0">
                <a:latin typeface="Times New Roman" panose="02020603050405020304" pitchFamily="18" charset="0"/>
                <a:cs typeface="Times New Roman" panose="02020603050405020304" pitchFamily="18" charset="0"/>
              </a:rPr>
              <a:t>-Ale is the most active volcano in Ethiopia. </a:t>
            </a:r>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Volcanic hills and mountains, some of which are semi-dormant (</a:t>
            </a:r>
            <a:r>
              <a:rPr lang="en-US" sz="2800" dirty="0" err="1">
                <a:latin typeface="Times New Roman" panose="02020603050405020304" pitchFamily="18" charset="0"/>
                <a:cs typeface="Times New Roman" panose="02020603050405020304" pitchFamily="18" charset="0"/>
              </a:rPr>
              <a:t>Fantale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Boseti</a:t>
            </a:r>
            <a:r>
              <a:rPr lang="en-US" sz="2800" dirty="0">
                <a:latin typeface="Times New Roman" panose="02020603050405020304" pitchFamily="18" charset="0"/>
                <a:cs typeface="Times New Roman" panose="02020603050405020304" pitchFamily="18" charset="0"/>
              </a:rPr>
              <a:t>-Gouda near </a:t>
            </a:r>
            <a:r>
              <a:rPr lang="en-US" sz="2800" dirty="0" err="1">
                <a:latin typeface="Times New Roman" panose="02020603050405020304" pitchFamily="18" charset="0"/>
                <a:cs typeface="Times New Roman" panose="02020603050405020304" pitchFamily="18" charset="0"/>
              </a:rPr>
              <a:t>Adama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Aletu</a:t>
            </a:r>
            <a:r>
              <a:rPr lang="en-US" sz="2800" dirty="0">
                <a:latin typeface="Times New Roman" panose="02020603050405020304" pitchFamily="18" charset="0"/>
                <a:cs typeface="Times New Roman" panose="02020603050405020304" pitchFamily="18" charset="0"/>
              </a:rPr>
              <a:t> north of Lake </a:t>
            </a:r>
            <a:r>
              <a:rPr lang="en-US" sz="2800" dirty="0" err="1">
                <a:latin typeface="Times New Roman" panose="02020603050405020304" pitchFamily="18" charset="0"/>
                <a:cs typeface="Times New Roman" panose="02020603050405020304" pitchFamily="18" charset="0"/>
              </a:rPr>
              <a:t>Ziway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Chebbi</a:t>
            </a:r>
            <a:r>
              <a:rPr lang="en-US" sz="2800" dirty="0">
                <a:latin typeface="Times New Roman" panose="02020603050405020304" pitchFamily="18" charset="0"/>
                <a:cs typeface="Times New Roman" panose="02020603050405020304" pitchFamily="18" charset="0"/>
              </a:rPr>
              <a:t> north of Lake Hawassa etc.). </a:t>
            </a:r>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 Extensive lava fields and lava sheets some of which are very recent. </a:t>
            </a:r>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Lava ridges. </a:t>
            </a:r>
            <a:endParaRPr lang="en-US" sz="2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Thermal springs, fumaroles </a:t>
            </a:r>
            <a:r>
              <a:rPr lang="en-US" sz="2800" dirty="0" err="1">
                <a:latin typeface="Times New Roman" panose="02020603050405020304" pitchFamily="18" charset="0"/>
                <a:cs typeface="Times New Roman" panose="02020603050405020304" pitchFamily="18" charset="0"/>
              </a:rPr>
              <a:t>etc</a:t>
            </a:r>
            <a:endParaRPr lang="en-GB"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8315"/>
          </a:xfrm>
        </p:spPr>
        <p:txBody>
          <a:bodyPr>
            <a:noAutofit/>
          </a:bodyPr>
          <a:lstStyle/>
          <a:p>
            <a:r>
              <a:rPr lang="en-US" sz="3200" b="1" dirty="0">
                <a:latin typeface="Times New Roman" panose="02020603050405020304" pitchFamily="18" charset="0"/>
                <a:cs typeface="Times New Roman" panose="02020603050405020304" pitchFamily="18" charset="0"/>
              </a:rPr>
              <a:t>Quaternary Deposition</a:t>
            </a:r>
            <a:endParaRPr lang="en-GB"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44880"/>
            <a:ext cx="11419840" cy="5679440"/>
          </a:xfrm>
        </p:spPr>
        <p:txBody>
          <a:bodyPr/>
          <a:lstStyle/>
          <a:p>
            <a:pPr algn="just"/>
            <a:r>
              <a:rPr lang="en-US" dirty="0">
                <a:latin typeface="Times New Roman" panose="02020603050405020304" pitchFamily="18" charset="0"/>
                <a:cs typeface="Times New Roman" panose="02020603050405020304" pitchFamily="18" charset="0"/>
              </a:rPr>
              <a:t>During the Quaternary period of the Cenozoic Era, the Earth experienced a marked climatic change, where warmer and dry periods were alternating with cooler and wet periods.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This was the time of the last ‟Ice Age‟ in the middle and high latitude areas and the time of the “Pluvial Rains” in Africa. </a:t>
            </a:r>
            <a:endParaRPr lang="en-US" dirty="0">
              <a:latin typeface="Times New Roman" panose="02020603050405020304" pitchFamily="18" charset="0"/>
              <a:cs typeface="Times New Roman" panose="02020603050405020304" pitchFamily="18" charset="0"/>
            </a:endParaRPr>
          </a:p>
          <a:p>
            <a:pPr algn="just"/>
            <a:r>
              <a:rPr lang="en-US" dirty="0">
                <a:highlight>
                  <a:srgbClr val="FFFF00"/>
                </a:highlight>
                <a:latin typeface="Times New Roman" panose="02020603050405020304" pitchFamily="18" charset="0"/>
                <a:cs typeface="Times New Roman" panose="02020603050405020304" pitchFamily="18" charset="0"/>
              </a:rPr>
              <a:t>The heavy Pluvial Rains eroded the Ethiopian plateau and the eroded materials were deposited in the Rift Valley lakes</a:t>
            </a:r>
            <a:endParaRPr lang="en-US" dirty="0">
              <a:highlight>
                <a:srgbClr val="FFFF00"/>
              </a:highlight>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excessive rain resulted in an excessive surface flow; rivers were many and large. They carried a lot of water and sediments. Lake and marshy areas became numerous and deep.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For example, </a:t>
            </a:r>
            <a:r>
              <a:rPr lang="en-US" dirty="0" err="1">
                <a:latin typeface="Times New Roman" panose="02020603050405020304" pitchFamily="18" charset="0"/>
                <a:cs typeface="Times New Roman" panose="02020603050405020304" pitchFamily="18" charset="0"/>
              </a:rPr>
              <a:t>Ziway-LanganoShalla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Hawasa-Shallo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Chamo</a:t>
            </a:r>
            <a:r>
              <a:rPr lang="en-US" dirty="0">
                <a:latin typeface="Times New Roman" panose="02020603050405020304" pitchFamily="18" charset="0"/>
                <a:cs typeface="Times New Roman" panose="02020603050405020304" pitchFamily="18" charset="0"/>
              </a:rPr>
              <a:t>-Abaya; and Lake Abe and the nearby smaller lakes and marsh basins formed huge lakes.</a:t>
            </a:r>
            <a:endParaRPr lang="en-GB"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20" y="151765"/>
            <a:ext cx="10515600" cy="589915"/>
          </a:xfrm>
        </p:spPr>
        <p:txBody>
          <a:bodyPr>
            <a:normAutofit/>
          </a:bodyPr>
          <a:lstStyle/>
          <a:p>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Quaternary Deposition…</a:t>
            </a:r>
            <a:endParaRPr lang="en-US" dirty="0"/>
          </a:p>
        </p:txBody>
      </p:sp>
      <p:sp>
        <p:nvSpPr>
          <p:cNvPr id="3" name="Content Placeholder 2"/>
          <p:cNvSpPr>
            <a:spLocks noGrp="1"/>
          </p:cNvSpPr>
          <p:nvPr>
            <p:ph idx="1"/>
          </p:nvPr>
        </p:nvSpPr>
        <p:spPr>
          <a:xfrm>
            <a:off x="365760" y="741680"/>
            <a:ext cx="11450320" cy="5964555"/>
          </a:xfrm>
        </p:spPr>
        <p:txBody>
          <a:bodyPr>
            <a:normAutofit/>
          </a:bodyPr>
          <a:lstStyle/>
          <a:p>
            <a:pPr algn="just"/>
            <a:r>
              <a:rPr lang="en-US" sz="2600" dirty="0">
                <a:highlight>
                  <a:srgbClr val="FF00FF"/>
                </a:highlight>
                <a:latin typeface="Times New Roman" panose="02020603050405020304" pitchFamily="18" charset="0"/>
                <a:cs typeface="Times New Roman" panose="02020603050405020304" pitchFamily="18" charset="0"/>
              </a:rPr>
              <a:t>After the “Pluvial Rains” the Earth’s climate became warmer and drier. </a:t>
            </a:r>
            <a:endParaRPr lang="en-US" sz="2600" dirty="0">
              <a:highlight>
                <a:srgbClr val="FF00FF"/>
              </a:highlight>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Thus, it increased the rate of evaporation that diminished the sizes of the lakes. Today, there are lacustrine deposits of continental origin around many of the Ethiopian lakes, river valleys and lowlands. </a:t>
            </a:r>
            <a:endParaRPr lang="en-US" sz="2600" dirty="0">
              <a:latin typeface="Times New Roman" panose="02020603050405020304" pitchFamily="18" charset="0"/>
              <a:cs typeface="Times New Roman" panose="02020603050405020304" pitchFamily="18" charset="0"/>
            </a:endParaRPr>
          </a:p>
          <a:p>
            <a:pPr algn="just"/>
            <a:r>
              <a:rPr lang="en-US" sz="2600" dirty="0">
                <a:latin typeface="Times New Roman" panose="02020603050405020304" pitchFamily="18" charset="0"/>
                <a:cs typeface="Times New Roman" panose="02020603050405020304" pitchFamily="18" charset="0"/>
              </a:rPr>
              <a:t>According to the place and manner of deposition and depositing agents these deposits are divided as follow. </a:t>
            </a:r>
            <a:endParaRPr lang="en-US" sz="2600" dirty="0">
              <a:latin typeface="Times New Roman" panose="02020603050405020304" pitchFamily="18" charset="0"/>
              <a:cs typeface="Times New Roman" panose="02020603050405020304" pitchFamily="18" charset="0"/>
            </a:endParaRPr>
          </a:p>
          <a:p>
            <a:pPr marL="457200" lvl="1" indent="0" algn="just">
              <a:buNone/>
            </a:pPr>
            <a:r>
              <a:rPr lang="en-US" sz="2600" b="1" dirty="0">
                <a:highlight>
                  <a:srgbClr val="FF00FF"/>
                </a:highlight>
                <a:latin typeface="Times New Roman" panose="02020603050405020304" pitchFamily="18" charset="0"/>
                <a:cs typeface="Times New Roman" panose="02020603050405020304" pitchFamily="18" charset="0"/>
              </a:rPr>
              <a:t>a. Lacustrine deposits</a:t>
            </a:r>
            <a:r>
              <a:rPr lang="en-US" sz="2600" dirty="0">
                <a:highlight>
                  <a:srgbClr val="FF00FF"/>
                </a:highlight>
                <a:latin typeface="Times New Roman" panose="02020603050405020304" pitchFamily="18" charset="0"/>
                <a:cs typeface="Times New Roman" panose="02020603050405020304" pitchFamily="18" charset="0"/>
              </a:rPr>
              <a:t>: Deposits on former lakebeds, and swampy depressions. </a:t>
            </a:r>
            <a:endParaRPr lang="en-US" sz="2600" dirty="0">
              <a:highlight>
                <a:srgbClr val="FF00FF"/>
              </a:highlight>
              <a:latin typeface="Times New Roman" panose="02020603050405020304" pitchFamily="18" charset="0"/>
              <a:cs typeface="Times New Roman" panose="02020603050405020304" pitchFamily="18" charset="0"/>
            </a:endParaRPr>
          </a:p>
          <a:p>
            <a:pPr marL="457200" lvl="1" indent="0" algn="just">
              <a:buNone/>
            </a:pPr>
            <a:r>
              <a:rPr lang="en-US" sz="2600" b="1" dirty="0">
                <a:highlight>
                  <a:srgbClr val="FF00FF"/>
                </a:highlight>
                <a:latin typeface="Times New Roman" panose="02020603050405020304" pitchFamily="18" charset="0"/>
                <a:cs typeface="Times New Roman" panose="02020603050405020304" pitchFamily="18" charset="0"/>
              </a:rPr>
              <a:t>b. Fluvial deposits: </a:t>
            </a:r>
            <a:r>
              <a:rPr lang="en-US" sz="2600" dirty="0">
                <a:highlight>
                  <a:srgbClr val="FF00FF"/>
                </a:highlight>
                <a:latin typeface="Times New Roman" panose="02020603050405020304" pitchFamily="18" charset="0"/>
                <a:cs typeface="Times New Roman" panose="02020603050405020304" pitchFamily="18" charset="0"/>
              </a:rPr>
              <a:t>Deposits on the banks of rivers, flood plains both in plateau, foothills etc. </a:t>
            </a:r>
            <a:endParaRPr lang="en-US" sz="2600" dirty="0">
              <a:highlight>
                <a:srgbClr val="FF00FF"/>
              </a:highlight>
              <a:latin typeface="Times New Roman" panose="02020603050405020304" pitchFamily="18" charset="0"/>
              <a:cs typeface="Times New Roman" panose="02020603050405020304" pitchFamily="18" charset="0"/>
            </a:endParaRPr>
          </a:p>
          <a:p>
            <a:pPr marL="457200" lvl="1" indent="0" algn="just">
              <a:buNone/>
            </a:pPr>
            <a:r>
              <a:rPr lang="en-US" sz="2600" b="1" dirty="0">
                <a:highlight>
                  <a:srgbClr val="FF00FF"/>
                </a:highlight>
                <a:latin typeface="Times New Roman" panose="02020603050405020304" pitchFamily="18" charset="0"/>
                <a:cs typeface="Times New Roman" panose="02020603050405020304" pitchFamily="18" charset="0"/>
              </a:rPr>
              <a:t>c. Glacio-fluvial deposits and erosional features</a:t>
            </a:r>
            <a:r>
              <a:rPr lang="en-US" sz="2600" dirty="0">
                <a:highlight>
                  <a:srgbClr val="FF00FF"/>
                </a:highlight>
                <a:latin typeface="Times New Roman" panose="02020603050405020304" pitchFamily="18" charset="0"/>
                <a:cs typeface="Times New Roman" panose="02020603050405020304" pitchFamily="18" charset="0"/>
              </a:rPr>
              <a:t>: These are occurred on high mountains, such as Bale and Kaka Mountains. </a:t>
            </a:r>
            <a:endParaRPr lang="en-US" sz="2600" dirty="0">
              <a:highlight>
                <a:srgbClr val="FF00FF"/>
              </a:highlight>
              <a:latin typeface="Times New Roman" panose="02020603050405020304" pitchFamily="18" charset="0"/>
              <a:cs typeface="Times New Roman" panose="02020603050405020304" pitchFamily="18" charset="0"/>
            </a:endParaRPr>
          </a:p>
          <a:p>
            <a:pPr marL="457200" lvl="1" indent="0" algn="just">
              <a:buNone/>
            </a:pPr>
            <a:r>
              <a:rPr lang="en-US" sz="2600" b="1" dirty="0">
                <a:highlight>
                  <a:srgbClr val="FF00FF"/>
                </a:highlight>
                <a:latin typeface="Times New Roman" panose="02020603050405020304" pitchFamily="18" charset="0"/>
                <a:cs typeface="Times New Roman" panose="02020603050405020304" pitchFamily="18" charset="0"/>
              </a:rPr>
              <a:t>d. Aeolian deposits</a:t>
            </a:r>
            <a:r>
              <a:rPr lang="en-US" sz="2600" dirty="0">
                <a:highlight>
                  <a:srgbClr val="FF00FF"/>
                </a:highlight>
                <a:latin typeface="Times New Roman" panose="02020603050405020304" pitchFamily="18" charset="0"/>
                <a:cs typeface="Times New Roman" panose="02020603050405020304" pitchFamily="18" charset="0"/>
              </a:rPr>
              <a:t>: Are windblown deposits. </a:t>
            </a:r>
            <a:endParaRPr lang="en-US" sz="2600" dirty="0">
              <a:highlight>
                <a:srgbClr val="FF00FF"/>
              </a:highlight>
              <a:latin typeface="Times New Roman" panose="02020603050405020304" pitchFamily="18" charset="0"/>
              <a:cs typeface="Times New Roman" panose="02020603050405020304" pitchFamily="18" charset="0"/>
            </a:endParaRPr>
          </a:p>
          <a:p>
            <a:pPr marL="457200" lvl="1" indent="0" algn="just">
              <a:buNone/>
            </a:pPr>
            <a:r>
              <a:rPr lang="en-US" sz="2600" b="1" dirty="0">
                <a:highlight>
                  <a:srgbClr val="FF00FF"/>
                </a:highlight>
                <a:latin typeface="Times New Roman" panose="02020603050405020304" pitchFamily="18" charset="0"/>
                <a:cs typeface="Times New Roman" panose="02020603050405020304" pitchFamily="18" charset="0"/>
              </a:rPr>
              <a:t>e. Coastal and marine deposits: </a:t>
            </a:r>
            <a:r>
              <a:rPr lang="en-US" sz="2600" dirty="0">
                <a:highlight>
                  <a:srgbClr val="FF00FF"/>
                </a:highlight>
                <a:latin typeface="Times New Roman" panose="02020603050405020304" pitchFamily="18" charset="0"/>
                <a:cs typeface="Times New Roman" panose="02020603050405020304" pitchFamily="18" charset="0"/>
              </a:rPr>
              <a:t>Deposits on sea invaded and sea-covered places</a:t>
            </a:r>
            <a:r>
              <a:rPr lang="en-US" sz="2600" dirty="0">
                <a:latin typeface="Times New Roman" panose="02020603050405020304" pitchFamily="18" charset="0"/>
                <a:cs typeface="Times New Roman" panose="02020603050405020304" pitchFamily="18" charset="0"/>
              </a:rPr>
              <a:t>. </a:t>
            </a:r>
            <a:endParaRPr lang="en-US"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205"/>
            <a:ext cx="10515600" cy="539115"/>
          </a:xfrm>
        </p:spPr>
        <p:txBody>
          <a:bodyPr>
            <a:normAutofit fontScale="90000"/>
          </a:bodyPr>
          <a:lstStyle/>
          <a:p>
            <a:r>
              <a:rPr kumimoji="0" lang="en-US" sz="44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Quaternary Deposition…</a:t>
            </a:r>
            <a:endParaRPr lang="en-US" dirty="0"/>
          </a:p>
        </p:txBody>
      </p:sp>
      <p:sp>
        <p:nvSpPr>
          <p:cNvPr id="3" name="Content Placeholder 2"/>
          <p:cNvSpPr>
            <a:spLocks noGrp="1"/>
          </p:cNvSpPr>
          <p:nvPr>
            <p:ph idx="1"/>
          </p:nvPr>
        </p:nvSpPr>
        <p:spPr>
          <a:xfrm>
            <a:off x="386080" y="1036320"/>
            <a:ext cx="11511280" cy="5578475"/>
          </a:xfrm>
        </p:spPr>
        <p:txBody>
          <a:bodyPr/>
          <a:lstStyle/>
          <a:p>
            <a:pPr algn="just"/>
            <a:r>
              <a:rPr lang="en-US" dirty="0">
                <a:latin typeface="Times New Roman" panose="02020603050405020304" pitchFamily="18" charset="0"/>
                <a:cs typeface="Times New Roman" panose="02020603050405020304" pitchFamily="18" charset="0"/>
              </a:rPr>
              <a:t>The quaternary deposits are mainly found in the Rift Valley (Afar and Lakes Region), </a:t>
            </a:r>
            <a:r>
              <a:rPr lang="en-US" dirty="0" err="1">
                <a:latin typeface="Times New Roman" panose="02020603050405020304" pitchFamily="18" charset="0"/>
                <a:cs typeface="Times New Roman" panose="02020603050405020304" pitchFamily="18" charset="0"/>
              </a:rPr>
              <a:t>Baro</a:t>
            </a:r>
            <a:r>
              <a:rPr lang="en-US" dirty="0">
                <a:latin typeface="Times New Roman" panose="02020603050405020304" pitchFamily="18" charset="0"/>
                <a:cs typeface="Times New Roman" panose="02020603050405020304" pitchFamily="18" charset="0"/>
              </a:rPr>
              <a:t> lowlands, southern </a:t>
            </a:r>
            <a:r>
              <a:rPr lang="en-US" dirty="0" err="1">
                <a:latin typeface="Times New Roman" panose="02020603050405020304" pitchFamily="18" charset="0"/>
                <a:cs typeface="Times New Roman" panose="02020603050405020304" pitchFamily="18" charset="0"/>
              </a:rPr>
              <a:t>Borena</a:t>
            </a:r>
            <a:r>
              <a:rPr lang="en-US" dirty="0">
                <a:latin typeface="Times New Roman" panose="02020603050405020304" pitchFamily="18" charset="0"/>
                <a:cs typeface="Times New Roman" panose="02020603050405020304" pitchFamily="18" charset="0"/>
              </a:rPr>
              <a:t>, and parts of northwestern low lands.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Generally, the Cenozoic rocks cover 50% of the land mass of the country. These include:- </a:t>
            </a:r>
            <a:endParaRPr lang="en-US" dirty="0">
              <a:latin typeface="Times New Roman" panose="02020603050405020304" pitchFamily="18" charset="0"/>
              <a:cs typeface="Times New Roman" panose="02020603050405020304" pitchFamily="18" charset="0"/>
            </a:endParaRPr>
          </a:p>
          <a:p>
            <a:pPr lvl="1" algn="jus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Highland Tertiary volcanics (basalts), </a:t>
            </a:r>
            <a:endParaRPr lang="en-US" dirty="0">
              <a:latin typeface="Times New Roman" panose="02020603050405020304" pitchFamily="18" charset="0"/>
              <a:cs typeface="Times New Roman" panose="02020603050405020304" pitchFamily="18" charset="0"/>
            </a:endParaRPr>
          </a:p>
          <a:p>
            <a:pPr lvl="1" algn="jus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Tertiary as well as Quaternary volcanics, and </a:t>
            </a:r>
            <a:endParaRPr lang="en-US" dirty="0">
              <a:latin typeface="Times New Roman" panose="02020603050405020304" pitchFamily="18" charset="0"/>
              <a:cs typeface="Times New Roman" panose="02020603050405020304" pitchFamily="18" charset="0"/>
            </a:endParaRPr>
          </a:p>
          <a:p>
            <a:pPr lvl="1" algn="just">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Sediments of the rift valley.</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562"/>
            <a:ext cx="10515600" cy="498475"/>
          </a:xfrm>
        </p:spPr>
        <p:txBody>
          <a:bodyPr>
            <a:noAutofit/>
          </a:bodyPr>
          <a:lstStyle/>
          <a:p>
            <a:r>
              <a:rPr lang="en-US" sz="3200" b="1" dirty="0">
                <a:latin typeface="Times New Roman" panose="02020603050405020304" pitchFamily="18" charset="0"/>
                <a:cs typeface="Times New Roman" panose="02020603050405020304" pitchFamily="18" charset="0"/>
              </a:rPr>
              <a:t>2.5. Rock and Mineral Resources of Ethiopia</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6080" y="1016000"/>
            <a:ext cx="11440160" cy="5547360"/>
          </a:xfrm>
        </p:spPr>
        <p:txBody>
          <a:bodyPr/>
          <a:lstStyle/>
          <a:p>
            <a:r>
              <a:rPr lang="en-US" dirty="0">
                <a:latin typeface="Times New Roman" panose="02020603050405020304" pitchFamily="18" charset="0"/>
                <a:cs typeface="Times New Roman" panose="02020603050405020304" pitchFamily="18" charset="0"/>
              </a:rPr>
              <a:t>The occurrence of metallic minerals in Ethiopia is associated with the Precambrian rocks.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Although not in sufficient concentration and extent, a great variety of such minerals occur in the basement rocks.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exploitation and search for mineral deposits in Ethiopia has been taking place for the past 2,000 years…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However, presently mineral production from Ethiopia has been negligible by World standards.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233680"/>
            <a:ext cx="11704320" cy="447357"/>
          </a:xfrm>
        </p:spPr>
        <p:txBody>
          <a:bodyPr>
            <a:noAutofit/>
          </a:bodyPr>
          <a:lstStyle/>
          <a:p>
            <a:r>
              <a:rPr lang="en-US" sz="3200" b="1" dirty="0">
                <a:latin typeface="Times New Roman" panose="02020603050405020304" pitchFamily="18" charset="0"/>
                <a:cs typeface="Times New Roman" panose="02020603050405020304" pitchFamily="18" charset="0"/>
              </a:rPr>
              <a:t>2.5.1. Brief Facts and Current State of Main Minerals in Ethiopia</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6240" y="1046480"/>
            <a:ext cx="11551920" cy="5577840"/>
          </a:xfrm>
        </p:spPr>
        <p:txBody>
          <a:bodyPr>
            <a:normAutofit/>
          </a:bodyPr>
          <a:lstStyle/>
          <a:p>
            <a:r>
              <a:rPr lang="en-US" dirty="0">
                <a:latin typeface="Times New Roman" panose="02020603050405020304" pitchFamily="18" charset="0"/>
                <a:cs typeface="Times New Roman" panose="02020603050405020304" pitchFamily="18" charset="0"/>
              </a:rPr>
              <a:t>Please read from your hand out for details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5"/>
            <a:ext cx="10515600" cy="559435"/>
          </a:xfrm>
        </p:spPr>
        <p:txBody>
          <a:bodyPr>
            <a:normAutofit/>
          </a:bodyPr>
          <a:lstStyle/>
          <a:p>
            <a:r>
              <a:rPr lang="en-US" sz="3200" b="1" dirty="0">
                <a:latin typeface="Times New Roman" panose="02020603050405020304" pitchFamily="18" charset="0"/>
                <a:cs typeface="Times New Roman" panose="02020603050405020304" pitchFamily="18" charset="0"/>
              </a:rPr>
              <a:t>2.5.2. Mineral Potential Sites of Ethiopia</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5760" y="741680"/>
            <a:ext cx="11521440" cy="5934075"/>
          </a:xfrm>
        </p:spPr>
        <p:txBody>
          <a:bodyPr>
            <a:normAutofit fontScale="92500"/>
          </a:bodyPr>
          <a:lstStyle/>
          <a:p>
            <a:r>
              <a:rPr lang="en-US" dirty="0"/>
              <a:t>…</a:t>
            </a:r>
            <a:r>
              <a:rPr lang="en-US" dirty="0">
                <a:latin typeface="Times New Roman" panose="02020603050405020304" pitchFamily="18" charset="0"/>
                <a:cs typeface="Times New Roman" panose="02020603050405020304" pitchFamily="18" charset="0"/>
              </a:rPr>
              <a:t>three major greenstone belts </a:t>
            </a:r>
            <a:endParaRPr lang="en-US" dirty="0">
              <a:latin typeface="Times New Roman" panose="02020603050405020304" pitchFamily="18" charset="0"/>
              <a:cs typeface="Times New Roman" panose="02020603050405020304" pitchFamily="18" charset="0"/>
            </a:endParaRPr>
          </a:p>
          <a:p>
            <a:pPr marL="514350" indent="-514350" algn="just">
              <a:buAutoNum type="arabicPeriod"/>
            </a:pPr>
            <a:r>
              <a:rPr lang="en-US" b="1" dirty="0">
                <a:latin typeface="Times New Roman" panose="02020603050405020304" pitchFamily="18" charset="0"/>
                <a:cs typeface="Times New Roman" panose="02020603050405020304" pitchFamily="18" charset="0"/>
              </a:rPr>
              <a:t>The Western and South-western-greenstone belt: </a:t>
            </a:r>
            <a:r>
              <a:rPr lang="en-US" dirty="0">
                <a:latin typeface="Times New Roman" panose="02020603050405020304" pitchFamily="18" charset="0"/>
                <a:cs typeface="Times New Roman" panose="02020603050405020304" pitchFamily="18" charset="0"/>
              </a:rPr>
              <a:t>They contain various minerals: </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primary gold occurrences (</a:t>
            </a:r>
            <a:r>
              <a:rPr lang="en-US" dirty="0" err="1">
                <a:latin typeface="Times New Roman" panose="02020603050405020304" pitchFamily="18" charset="0"/>
                <a:cs typeface="Times New Roman" panose="02020603050405020304" pitchFamily="18" charset="0"/>
              </a:rPr>
              <a:t>Dul,Tulu-Kape,Oda-Godere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Akobo,Baruda,Bekuji-Motish</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Kalaj</a:t>
            </a:r>
            <a:r>
              <a:rPr 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r>
              <a:rPr lang="en-US" dirty="0" err="1">
                <a:latin typeface="Times New Roman" panose="02020603050405020304" pitchFamily="18" charset="0"/>
                <a:cs typeface="Times New Roman" panose="02020603050405020304" pitchFamily="18" charset="0"/>
              </a:rPr>
              <a:t>Yubdo</a:t>
            </a:r>
            <a:r>
              <a:rPr lang="en-US" dirty="0">
                <a:latin typeface="Times New Roman" panose="02020603050405020304" pitchFamily="18" charset="0"/>
                <a:cs typeface="Times New Roman" panose="02020603050405020304" pitchFamily="18" charset="0"/>
              </a:rPr>
              <a:t> Platinum, Base metals of </a:t>
            </a:r>
            <a:r>
              <a:rPr lang="en-US" dirty="0" err="1">
                <a:latin typeface="Times New Roman" panose="02020603050405020304" pitchFamily="18" charset="0"/>
                <a:cs typeface="Times New Roman" panose="02020603050405020304" pitchFamily="18" charset="0"/>
              </a:rPr>
              <a:t>AzaliAkendeyu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Abetselo</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Kata;Fakushu</a:t>
            </a:r>
            <a:r>
              <a:rPr lang="en-US" dirty="0">
                <a:latin typeface="Times New Roman" panose="02020603050405020304" pitchFamily="18" charset="0"/>
                <a:cs typeface="Times New Roman" panose="02020603050405020304" pitchFamily="18" charset="0"/>
              </a:rPr>
              <a:t> Molybdenite and the iron deposits of </a:t>
            </a:r>
            <a:r>
              <a:rPr lang="en-US" dirty="0" err="1">
                <a:latin typeface="Times New Roman" panose="02020603050405020304" pitchFamily="18" charset="0"/>
                <a:cs typeface="Times New Roman" panose="02020603050405020304" pitchFamily="18" charset="0"/>
              </a:rPr>
              <a:t>Bikilal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Chago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Gordana</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Korre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Benshagul-GumuzMarble</a:t>
            </a:r>
            <a:r>
              <a:rPr lang="en-US" dirty="0">
                <a:latin typeface="Times New Roman" panose="02020603050405020304" pitchFamily="18" charset="0"/>
                <a:cs typeface="Times New Roman" panose="02020603050405020304" pitchFamily="18" charset="0"/>
              </a:rPr>
              <a:t>, Akobo and </a:t>
            </a:r>
            <a:r>
              <a:rPr lang="en-US" dirty="0" err="1">
                <a:latin typeface="Times New Roman" panose="02020603050405020304" pitchFamily="18" charset="0"/>
                <a:cs typeface="Times New Roman" panose="02020603050405020304" pitchFamily="18" charset="0"/>
              </a:rPr>
              <a:t>Asosa</a:t>
            </a:r>
            <a:r>
              <a:rPr lang="en-US" dirty="0">
                <a:latin typeface="Times New Roman" panose="02020603050405020304" pitchFamily="18" charset="0"/>
                <a:cs typeface="Times New Roman" panose="02020603050405020304" pitchFamily="18" charset="0"/>
              </a:rPr>
              <a:t> placer gold deposits and etc. </a:t>
            </a:r>
            <a:endParaRPr lang="en-US"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2. The Southern greenstone </a:t>
            </a:r>
            <a:r>
              <a:rPr lang="en-US" b="1" dirty="0" err="1">
                <a:latin typeface="Times New Roman" panose="02020603050405020304" pitchFamily="18" charset="0"/>
                <a:cs typeface="Times New Roman" panose="02020603050405020304" pitchFamily="18" charset="0"/>
              </a:rPr>
              <a:t>belt</a:t>
            </a:r>
            <a:r>
              <a:rPr lang="en-US" dirty="0" err="1">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is known as the </a:t>
            </a:r>
            <a:r>
              <a:rPr lang="en-US" dirty="0" err="1">
                <a:latin typeface="Times New Roman" panose="02020603050405020304" pitchFamily="18" charset="0"/>
                <a:cs typeface="Times New Roman" panose="02020603050405020304" pitchFamily="18" charset="0"/>
              </a:rPr>
              <a:t>Adola</a:t>
            </a:r>
            <a:r>
              <a:rPr lang="en-US" dirty="0">
                <a:latin typeface="Times New Roman" panose="02020603050405020304" pitchFamily="18" charset="0"/>
                <a:cs typeface="Times New Roman" panose="02020603050405020304" pitchFamily="18" charset="0"/>
              </a:rPr>
              <a:t> belt, which comprises:-</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the primary gold deposits and occurrences of Lega-</a:t>
            </a:r>
            <a:r>
              <a:rPr lang="en-US" dirty="0" err="1">
                <a:latin typeface="Times New Roman" panose="02020603050405020304" pitchFamily="18" charset="0"/>
                <a:cs typeface="Times New Roman" panose="02020603050405020304" pitchFamily="18" charset="0"/>
              </a:rPr>
              <a:t>dembi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Sakaro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Wellena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Kumudu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Megado-Serdo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Dawa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Digati</a:t>
            </a:r>
            <a:r>
              <a:rPr lang="en-US" dirty="0">
                <a:latin typeface="Times New Roman" panose="02020603050405020304" pitchFamily="18" charset="0"/>
                <a:cs typeface="Times New Roman" panose="02020603050405020304" pitchFamily="18" charset="0"/>
              </a:rPr>
              <a:t>, Moyale and Ababa </a:t>
            </a:r>
            <a:r>
              <a:rPr lang="en-US" dirty="0" err="1">
                <a:latin typeface="Times New Roman" panose="02020603050405020304" pitchFamily="18" charset="0"/>
                <a:cs typeface="Times New Roman" panose="02020603050405020304" pitchFamily="18" charset="0"/>
              </a:rPr>
              <a:t>River;the</a:t>
            </a:r>
            <a:r>
              <a:rPr lang="en-US" dirty="0">
                <a:latin typeface="Times New Roman" panose="02020603050405020304" pitchFamily="18" charset="0"/>
                <a:cs typeface="Times New Roman" panose="02020603050405020304" pitchFamily="18" charset="0"/>
              </a:rPr>
              <a:t> columbo-tantalite of </a:t>
            </a:r>
            <a:r>
              <a:rPr lang="en-US" dirty="0" err="1">
                <a:latin typeface="Times New Roman" panose="02020603050405020304" pitchFamily="18" charset="0"/>
                <a:cs typeface="Times New Roman" panose="02020603050405020304" pitchFamily="18" charset="0"/>
              </a:rPr>
              <a:t>kenticha</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Meleka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andthe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Adola</a:t>
            </a:r>
            <a:r>
              <a:rPr lang="en-US" dirty="0">
                <a:latin typeface="Times New Roman" panose="02020603050405020304" pitchFamily="18" charset="0"/>
                <a:cs typeface="Times New Roman" panose="02020603050405020304" pitchFamily="18" charset="0"/>
              </a:rPr>
              <a:t> nickel deposit and other industrial minerals. </a:t>
            </a: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3. The Northern greenstone belt(Tigray): </a:t>
            </a:r>
            <a:r>
              <a:rPr lang="en-US" dirty="0">
                <a:latin typeface="Times New Roman" panose="02020603050405020304" pitchFamily="18" charset="0"/>
                <a:cs typeface="Times New Roman" panose="02020603050405020304" pitchFamily="18" charset="0"/>
              </a:rPr>
              <a:t>This belt comprises:-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primary gold occurrences of </a:t>
            </a:r>
            <a:r>
              <a:rPr lang="en-US" dirty="0" err="1">
                <a:latin typeface="Times New Roman" panose="02020603050405020304" pitchFamily="18" charset="0"/>
                <a:cs typeface="Times New Roman" panose="02020603050405020304" pitchFamily="18" charset="0"/>
              </a:rPr>
              <a:t>Terakemti</a:t>
            </a:r>
            <a:r>
              <a:rPr lang="en-US" dirty="0">
                <a:latin typeface="Times New Roman" panose="02020603050405020304" pitchFamily="18" charset="0"/>
                <a:cs typeface="Times New Roman" panose="02020603050405020304" pitchFamily="18" charset="0"/>
              </a:rPr>
              <a:t>, Adi-</a:t>
            </a:r>
            <a:r>
              <a:rPr lang="en-US" dirty="0" err="1">
                <a:latin typeface="Times New Roman" panose="02020603050405020304" pitchFamily="18" charset="0"/>
                <a:cs typeface="Times New Roman" panose="02020603050405020304" pitchFamily="18" charset="0"/>
              </a:rPr>
              <a:t>Zeresenay</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Nirague</a:t>
            </a:r>
            <a:r>
              <a:rPr lang="en-US"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The base metals of </a:t>
            </a:r>
            <a:r>
              <a:rPr lang="en-US" dirty="0" err="1">
                <a:latin typeface="Times New Roman" panose="02020603050405020304" pitchFamily="18" charset="0"/>
                <a:cs typeface="Times New Roman" panose="02020603050405020304" pitchFamily="18" charset="0"/>
              </a:rPr>
              <a:t>Terer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Tsehafiemba</a:t>
            </a:r>
            <a:r>
              <a:rPr lang="en-US" dirty="0">
                <a:latin typeface="Times New Roman" panose="02020603050405020304" pitchFamily="18" charset="0"/>
                <a:cs typeface="Times New Roman" panose="02020603050405020304" pitchFamily="18" charset="0"/>
              </a:rPr>
              <a:t> and other parts of Tigray, Placer gold occurrences of Tigray.</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613"/>
          </a:xfrm>
        </p:spPr>
        <p:txBody>
          <a:bodyPr>
            <a:normAutofit/>
          </a:bodyPr>
          <a:lstStyle/>
          <a:p>
            <a:r>
              <a:rPr lang="en-GB" sz="2800" b="1" dirty="0">
                <a:latin typeface="Cambria" panose="02040503050406030204" pitchFamily="18" charset="0"/>
                <a:ea typeface="Cambria" panose="02040503050406030204" pitchFamily="18" charset="0"/>
              </a:rPr>
              <a:t>Wegener’s principal observations were(Evidences)</a:t>
            </a:r>
            <a:endParaRPr lang="en-GB"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95421" y="984738"/>
            <a:ext cx="11549575" cy="5508137"/>
          </a:xfrm>
        </p:spPr>
        <p:txBody>
          <a:bodyPr/>
          <a:lstStyle/>
          <a:p>
            <a:endParaRPr lang="en-GB" dirty="0"/>
          </a:p>
          <a:p>
            <a:r>
              <a:rPr lang="en-GB" b="1" i="1" dirty="0">
                <a:latin typeface="Cambria" panose="02040503050406030204" pitchFamily="18" charset="0"/>
                <a:ea typeface="Cambria" panose="02040503050406030204" pitchFamily="18" charset="0"/>
              </a:rPr>
              <a:t>Fit of the continents: </a:t>
            </a:r>
            <a:r>
              <a:rPr lang="en-GB" dirty="0">
                <a:latin typeface="Cambria" panose="02040503050406030204" pitchFamily="18" charset="0"/>
                <a:ea typeface="Cambria" panose="02040503050406030204" pitchFamily="18" charset="0"/>
              </a:rPr>
              <a:t>The opposing coastlines of continents often fit together. </a:t>
            </a:r>
            <a:endParaRPr lang="en-GB" dirty="0">
              <a:latin typeface="Cambria" panose="02040503050406030204" pitchFamily="18" charset="0"/>
              <a:ea typeface="Cambria" panose="02040503050406030204" pitchFamily="18" charset="0"/>
            </a:endParaRPr>
          </a:p>
          <a:p>
            <a:r>
              <a:rPr lang="en-GB" b="1" i="1" dirty="0">
                <a:latin typeface="Cambria" panose="02040503050406030204" pitchFamily="18" charset="0"/>
                <a:ea typeface="Cambria" panose="02040503050406030204" pitchFamily="18" charset="0"/>
              </a:rPr>
              <a:t>Match of mountain belts, rock types: </a:t>
            </a:r>
            <a:r>
              <a:rPr lang="en-GB" dirty="0">
                <a:latin typeface="Cambria" panose="02040503050406030204" pitchFamily="18" charset="0"/>
                <a:ea typeface="Cambria" panose="02040503050406030204" pitchFamily="18" charset="0"/>
              </a:rPr>
              <a:t>If the continents are reassembled as Pangaea, mountains in </a:t>
            </a:r>
            <a:r>
              <a:rPr lang="en-GB" b="1" i="1" dirty="0">
                <a:latin typeface="Cambria" panose="02040503050406030204" pitchFamily="18" charset="0"/>
                <a:ea typeface="Cambria" panose="02040503050406030204" pitchFamily="18" charset="0"/>
              </a:rPr>
              <a:t>West Africa, North America, Greenland, and Western Europe match up</a:t>
            </a:r>
            <a:r>
              <a:rPr lang="en-GB" dirty="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r>
              <a:rPr lang="en-GB" b="1" i="1" dirty="0">
                <a:latin typeface="Cambria" panose="02040503050406030204" pitchFamily="18" charset="0"/>
                <a:ea typeface="Cambria" panose="02040503050406030204" pitchFamily="18" charset="0"/>
              </a:rPr>
              <a:t>Distribution of fossils: </a:t>
            </a:r>
            <a:r>
              <a:rPr lang="en-GB" dirty="0">
                <a:latin typeface="Cambria" panose="02040503050406030204" pitchFamily="18" charset="0"/>
                <a:ea typeface="Cambria" panose="02040503050406030204" pitchFamily="18" charset="0"/>
              </a:rPr>
              <a:t>The distribution of plants and animal fossils on separate continents forms definite linked patterns if the continents are reassembled. </a:t>
            </a:r>
            <a:endParaRPr lang="en-GB" dirty="0">
              <a:latin typeface="Cambria" panose="02040503050406030204" pitchFamily="18" charset="0"/>
              <a:ea typeface="Cambria" panose="02040503050406030204" pitchFamily="18" charset="0"/>
            </a:endParaRPr>
          </a:p>
          <a:p>
            <a:r>
              <a:rPr lang="en-GB" b="1" i="1" dirty="0">
                <a:latin typeface="Cambria" panose="02040503050406030204" pitchFamily="18" charset="0"/>
                <a:ea typeface="Cambria" panose="02040503050406030204" pitchFamily="18" charset="0"/>
              </a:rPr>
              <a:t>Paleoclimates: </a:t>
            </a:r>
            <a:r>
              <a:rPr lang="en-GB" dirty="0">
                <a:latin typeface="Cambria" panose="02040503050406030204" pitchFamily="18" charset="0"/>
                <a:ea typeface="Cambria" panose="02040503050406030204" pitchFamily="18" charset="0"/>
              </a:rPr>
              <a:t>rocks formed 200 million years ago in India, Australia, South America, and southern Africa all exhibited evidence of continental glaciations. </a:t>
            </a:r>
            <a:endParaRPr lang="en-GB" dirty="0">
              <a:latin typeface="Cambria" panose="02040503050406030204" pitchFamily="18" charset="0"/>
              <a:ea typeface="Cambria" panose="02040503050406030204" pitchFamily="18" charset="0"/>
            </a:endParaRP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591" y="154111"/>
            <a:ext cx="10515600" cy="647748"/>
          </a:xfrm>
        </p:spPr>
        <p:txBody>
          <a:bodyPr>
            <a:normAutofit/>
          </a:bodyPr>
          <a:lstStyle/>
          <a:p>
            <a:r>
              <a:rPr lang="en-GB" sz="2800" b="1" dirty="0">
                <a:latin typeface="Cambria" panose="02040503050406030204" pitchFamily="18" charset="0"/>
                <a:ea typeface="Cambria" panose="02040503050406030204" pitchFamily="18" charset="0"/>
              </a:rPr>
              <a:t>2.2. The Geologic Processes: Endogenic and Exogenic Forces</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37625" y="801859"/>
            <a:ext cx="11465169" cy="5739618"/>
          </a:xfrm>
        </p:spPr>
        <p:txBody>
          <a:bodyPr/>
          <a:lstStyle/>
          <a:p>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Geology:- studies how Earth's materials, structures, processes and organisms have changed over time. </a:t>
            </a:r>
            <a:endParaRPr lang="en-GB" dirty="0">
              <a:latin typeface="Cambria" panose="02040503050406030204" pitchFamily="18" charset="0"/>
              <a:ea typeface="Cambria" panose="02040503050406030204" pitchFamily="18" charset="0"/>
            </a:endParaRPr>
          </a:p>
          <a:p>
            <a:pPr marL="0" indent="0">
              <a:buNone/>
            </a:pPr>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These processes are divided into two major groups: </a:t>
            </a:r>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 1. I</a:t>
            </a:r>
            <a:r>
              <a:rPr lang="en-GB" i="1" dirty="0">
                <a:latin typeface="Cambria" panose="02040503050406030204" pitchFamily="18" charset="0"/>
                <a:ea typeface="Cambria" panose="02040503050406030204" pitchFamily="18" charset="0"/>
              </a:rPr>
              <a:t>nternal (Endogenic)</a:t>
            </a:r>
            <a:r>
              <a:rPr lang="en-GB" b="1"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rPr>
              <a:t>and </a:t>
            </a:r>
            <a:endParaRPr lang="en-GB" dirty="0">
              <a:latin typeface="Cambria" panose="02040503050406030204" pitchFamily="18" charset="0"/>
              <a:ea typeface="Cambria" panose="02040503050406030204" pitchFamily="18" charset="0"/>
            </a:endParaRPr>
          </a:p>
          <a:p>
            <a:pPr marL="0" indent="0">
              <a:buNone/>
            </a:pPr>
            <a:r>
              <a:rPr lang="en-GB" i="1" dirty="0">
                <a:latin typeface="Cambria" panose="02040503050406030204" pitchFamily="18" charset="0"/>
                <a:ea typeface="Cambria" panose="02040503050406030204" pitchFamily="18" charset="0"/>
              </a:rPr>
              <a:t> 2. External (Exogenic) </a:t>
            </a:r>
            <a:r>
              <a:rPr lang="en-GB" dirty="0">
                <a:latin typeface="Cambria" panose="02040503050406030204" pitchFamily="18" charset="0"/>
                <a:ea typeface="Cambria" panose="02040503050406030204" pitchFamily="18" charset="0"/>
              </a:rPr>
              <a:t>processes </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8937"/>
          </a:xfrm>
        </p:spPr>
        <p:txBody>
          <a:bodyPr>
            <a:normAutofit/>
          </a:bodyPr>
          <a:lstStyle/>
          <a:p>
            <a:r>
              <a:rPr lang="en-GB" sz="2800" b="1" dirty="0">
                <a:latin typeface="Cambria" panose="02040503050406030204" pitchFamily="18" charset="0"/>
                <a:ea typeface="Cambria" panose="02040503050406030204" pitchFamily="18" charset="0"/>
              </a:rPr>
              <a:t>1. Internal (Endogenic)</a:t>
            </a:r>
            <a:endParaRPr lang="en-GB" sz="2800" b="1" dirty="0"/>
          </a:p>
        </p:txBody>
      </p:sp>
      <p:sp>
        <p:nvSpPr>
          <p:cNvPr id="3" name="Content Placeholder 2"/>
          <p:cNvSpPr>
            <a:spLocks noGrp="1"/>
          </p:cNvSpPr>
          <p:nvPr>
            <p:ph idx="1"/>
          </p:nvPr>
        </p:nvSpPr>
        <p:spPr>
          <a:xfrm>
            <a:off x="223520" y="1055076"/>
            <a:ext cx="11653520" cy="5538763"/>
          </a:xfrm>
        </p:spPr>
        <p:txBody>
          <a:bodyPr>
            <a:normAutofit/>
          </a:bodyPr>
          <a:lstStyle/>
          <a:p>
            <a:endParaRPr lang="en-GB" dirty="0">
              <a:latin typeface="Cambria" panose="02040503050406030204" pitchFamily="18" charset="0"/>
              <a:ea typeface="Cambria" panose="02040503050406030204" pitchFamily="18" charset="0"/>
            </a:endParaRPr>
          </a:p>
          <a:p>
            <a:pPr marL="0" indent="0">
              <a:buNone/>
            </a:pPr>
            <a:r>
              <a:rPr lang="en-GB" dirty="0">
                <a:latin typeface="Cambria" panose="02040503050406030204" pitchFamily="18" charset="0"/>
                <a:ea typeface="Cambria" panose="02040503050406030204" pitchFamily="18" charset="0"/>
              </a:rPr>
              <a:t>The Internal processes (endogenic) include</a:t>
            </a:r>
            <a:endParaRPr lang="en-GB" dirty="0">
              <a:latin typeface="Cambria" panose="02040503050406030204" pitchFamily="18" charset="0"/>
              <a:ea typeface="Cambria" panose="02040503050406030204" pitchFamily="18" charset="0"/>
            </a:endParaRPr>
          </a:p>
          <a:p>
            <a:r>
              <a:rPr lang="en-GB" b="1" dirty="0">
                <a:latin typeface="Cambria" panose="02040503050406030204" pitchFamily="18" charset="0"/>
                <a:ea typeface="Cambria" panose="02040503050406030204" pitchFamily="18" charset="0"/>
              </a:rPr>
              <a:t>Volcanic activity</a:t>
            </a:r>
            <a:endParaRPr lang="en-GB" b="1" dirty="0">
              <a:latin typeface="Cambria" panose="02040503050406030204" pitchFamily="18" charset="0"/>
              <a:ea typeface="Cambria" panose="02040503050406030204" pitchFamily="18" charset="0"/>
            </a:endParaRPr>
          </a:p>
          <a:p>
            <a:r>
              <a:rPr lang="en-GB" b="1" dirty="0">
                <a:latin typeface="Cambria" panose="02040503050406030204" pitchFamily="18" charset="0"/>
                <a:ea typeface="Cambria" panose="02040503050406030204" pitchFamily="18" charset="0"/>
              </a:rPr>
              <a:t>Tectonic processes</a:t>
            </a:r>
            <a:r>
              <a:rPr lang="en-GB" dirty="0">
                <a:latin typeface="Cambria" panose="02040503050406030204" pitchFamily="18" charset="0"/>
                <a:ea typeface="Cambria" panose="02040503050406030204" pitchFamily="18" charset="0"/>
              </a:rPr>
              <a:t>:-</a:t>
            </a:r>
            <a:endParaRPr lang="en-GB"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Folding, Faulting</a:t>
            </a:r>
            <a:endParaRPr lang="en-GB" sz="2800"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Orogenesis (mountain building),</a:t>
            </a:r>
            <a:endParaRPr lang="en-GB" sz="2800"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en-GB" sz="2800" dirty="0">
                <a:latin typeface="Cambria" panose="02040503050406030204" pitchFamily="18" charset="0"/>
                <a:ea typeface="Cambria" panose="02040503050406030204" pitchFamily="18" charset="0"/>
              </a:rPr>
              <a:t>Epeirogenesis (slow rising and sinking of the landmass)</a:t>
            </a:r>
            <a:endParaRPr lang="en-GB" sz="2800" dirty="0">
              <a:latin typeface="Cambria" panose="02040503050406030204" pitchFamily="18" charset="0"/>
              <a:ea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626" y="355600"/>
            <a:ext cx="10270588" cy="721360"/>
          </a:xfrm>
        </p:spPr>
        <p:txBody>
          <a:bodyPr>
            <a:normAutofit/>
          </a:bodyPr>
          <a:lstStyle/>
          <a:p>
            <a:r>
              <a:rPr lang="en-GB" sz="2800" b="1" dirty="0">
                <a:latin typeface="Cambria" panose="02040503050406030204" pitchFamily="18" charset="0"/>
                <a:ea typeface="Cambria" panose="02040503050406030204" pitchFamily="18" charset="0"/>
              </a:rPr>
              <a:t>2.The external (exogenic) processes</a:t>
            </a:r>
            <a:endParaRPr lang="en-GB" sz="2800" b="1"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40360" y="1416368"/>
            <a:ext cx="11511280" cy="5293360"/>
          </a:xfrm>
        </p:spPr>
        <p:txBody>
          <a:bodyPr>
            <a:normAutofit/>
          </a:bodyPr>
          <a:lstStyle/>
          <a:p>
            <a:pPr>
              <a:buFont typeface="Wingdings" panose="05000000000000000000" pitchFamily="2" charset="2"/>
              <a:buChar char="Ø"/>
            </a:pPr>
            <a:r>
              <a:rPr lang="en-GB" dirty="0">
                <a:latin typeface="Cambria" panose="02040503050406030204" pitchFamily="18" charset="0"/>
                <a:ea typeface="Cambria" panose="02040503050406030204" pitchFamily="18" charset="0"/>
              </a:rPr>
              <a:t>are geomorphic processes. </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They include weathering, mass transfer, erosion and deposition. </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a:latin typeface="Cambria" panose="02040503050406030204" pitchFamily="18" charset="0"/>
                <a:ea typeface="Cambria" panose="02040503050406030204" pitchFamily="18" charset="0"/>
              </a:rPr>
              <a:t>They act upon the volcanic and structural landforms by modifying, roughening and lowering them down.</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8"/>
            <a:ext cx="10515600" cy="512860"/>
          </a:xfrm>
        </p:spPr>
        <p:txBody>
          <a:bodyPr>
            <a:normAutofit/>
          </a:bodyPr>
          <a:lstStyle/>
          <a:p>
            <a:r>
              <a:rPr lang="en-GB" sz="2800" b="1" dirty="0">
                <a:latin typeface="Cambria" panose="02040503050406030204" pitchFamily="18" charset="0"/>
                <a:ea typeface="Cambria" panose="02040503050406030204" pitchFamily="18" charset="0"/>
              </a:rPr>
              <a:t>2.3. The Geological Time Scale and Age Dating Techniques</a:t>
            </a:r>
            <a:endParaRPr lang="en-GB" sz="28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81354" y="681038"/>
            <a:ext cx="11605846" cy="6008783"/>
          </a:xfrm>
        </p:spPr>
        <p:txBody>
          <a:bodyPr/>
          <a:lstStyle/>
          <a:p>
            <a:r>
              <a:rPr lang="en-GB" b="1" dirty="0">
                <a:latin typeface="Cambria" panose="02040503050406030204" pitchFamily="18" charset="0"/>
                <a:ea typeface="Cambria" panose="02040503050406030204" pitchFamily="18" charset="0"/>
              </a:rPr>
              <a:t>Geologists</a:t>
            </a:r>
            <a:r>
              <a:rPr lang="en-GB" dirty="0">
                <a:latin typeface="Cambria" panose="02040503050406030204" pitchFamily="18" charset="0"/>
                <a:ea typeface="Cambria" panose="02040503050406030204" pitchFamily="18" charset="0"/>
              </a:rPr>
              <a:t> have divided Earth's history into a series of </a:t>
            </a:r>
            <a:r>
              <a:rPr lang="en-GB" b="1" dirty="0">
                <a:latin typeface="Cambria" panose="02040503050406030204" pitchFamily="18" charset="0"/>
                <a:ea typeface="Cambria" panose="02040503050406030204" pitchFamily="18" charset="0"/>
              </a:rPr>
              <a:t>time</a:t>
            </a:r>
            <a:r>
              <a:rPr lang="en-GB" dirty="0">
                <a:latin typeface="Cambria" panose="02040503050406030204" pitchFamily="18" charset="0"/>
                <a:ea typeface="Cambria" panose="02040503050406030204" pitchFamily="18" charset="0"/>
              </a:rPr>
              <a:t> intervals called ‘</a:t>
            </a:r>
            <a:r>
              <a:rPr lang="en-GB" b="1" dirty="0">
                <a:latin typeface="Cambria" panose="02040503050406030204" pitchFamily="18" charset="0"/>
                <a:ea typeface="Cambria" panose="02040503050406030204" pitchFamily="18" charset="0"/>
              </a:rPr>
              <a:t>The Geological Time Scale’</a:t>
            </a:r>
            <a:r>
              <a:rPr lang="en-GB" dirty="0">
                <a:latin typeface="Cambria" panose="02040503050406030204" pitchFamily="18" charset="0"/>
                <a:ea typeface="Cambria" panose="02040503050406030204" pitchFamily="18" charset="0"/>
              </a:rPr>
              <a:t>:</a:t>
            </a:r>
            <a:endParaRPr lang="en-GB" dirty="0">
              <a:latin typeface="Cambria" panose="02040503050406030204" pitchFamily="18" charset="0"/>
              <a:ea typeface="Cambria" panose="02040503050406030204" pitchFamily="18" charset="0"/>
            </a:endParaRPr>
          </a:p>
          <a:p>
            <a:endParaRPr lang="en-GB" dirty="0">
              <a:latin typeface="Cambria" panose="02040503050406030204" pitchFamily="18" charset="0"/>
              <a:ea typeface="Cambria" panose="02040503050406030204" pitchFamily="18" charset="0"/>
            </a:endParaRPr>
          </a:p>
          <a:p>
            <a:r>
              <a:rPr lang="en-GB" dirty="0">
                <a:latin typeface="Cambria" panose="02040503050406030204" pitchFamily="18" charset="0"/>
                <a:ea typeface="Cambria" panose="02040503050406030204" pitchFamily="18" charset="0"/>
              </a:rPr>
              <a:t>The geological history is divided in to Eras.</a:t>
            </a:r>
            <a:endParaRPr lang="en-GB" dirty="0">
              <a:latin typeface="Cambria" panose="02040503050406030204" pitchFamily="18" charset="0"/>
              <a:ea typeface="Cambria" panose="02040503050406030204" pitchFamily="18" charset="0"/>
            </a:endParaRPr>
          </a:p>
          <a:p>
            <a:pPr marL="971550" lvl="1" indent="-514350">
              <a:buAutoNum type="arabicPeriod"/>
            </a:pPr>
            <a:r>
              <a:rPr lang="en-GB" dirty="0">
                <a:latin typeface="Cambria" panose="02040503050406030204" pitchFamily="18" charset="0"/>
                <a:ea typeface="Cambria" panose="02040503050406030204" pitchFamily="18" charset="0"/>
              </a:rPr>
              <a:t>Precambrian Era (4.5 billion - 600 million years ago) </a:t>
            </a:r>
            <a:endParaRPr lang="en-GB" dirty="0">
              <a:latin typeface="Cambria" panose="02040503050406030204" pitchFamily="18" charset="0"/>
              <a:ea typeface="Cambria" panose="02040503050406030204" pitchFamily="18" charset="0"/>
            </a:endParaRPr>
          </a:p>
          <a:p>
            <a:pPr marL="971550" lvl="1" indent="-514350">
              <a:buAutoNum type="arabicPeriod"/>
            </a:pPr>
            <a:r>
              <a:rPr lang="en-GB" dirty="0" err="1">
                <a:latin typeface="Cambria" panose="02040503050406030204" pitchFamily="18" charset="0"/>
                <a:ea typeface="Cambria" panose="02040503050406030204" pitchFamily="18" charset="0"/>
              </a:rPr>
              <a:t>Paleozoic</a:t>
            </a:r>
            <a:r>
              <a:rPr lang="en-GB" dirty="0">
                <a:latin typeface="Cambria" panose="02040503050406030204" pitchFamily="18" charset="0"/>
                <a:ea typeface="Cambria" panose="02040503050406030204" pitchFamily="18" charset="0"/>
              </a:rPr>
              <a:t> Era (600 million - 225 million years ago) </a:t>
            </a:r>
            <a:endParaRPr lang="en-GB" dirty="0">
              <a:latin typeface="Cambria" panose="02040503050406030204" pitchFamily="18" charset="0"/>
              <a:ea typeface="Cambria" panose="02040503050406030204" pitchFamily="18" charset="0"/>
            </a:endParaRPr>
          </a:p>
          <a:p>
            <a:pPr marL="971550" lvl="1" indent="-514350">
              <a:buAutoNum type="arabicPeriod"/>
            </a:pPr>
            <a:r>
              <a:rPr lang="en-GB" dirty="0">
                <a:latin typeface="Cambria" panose="02040503050406030204" pitchFamily="18" charset="0"/>
                <a:ea typeface="Cambria" panose="02040503050406030204" pitchFamily="18" charset="0"/>
              </a:rPr>
              <a:t>Mesozoic Era (225-70 million years ago) </a:t>
            </a:r>
            <a:endParaRPr lang="en-GB" dirty="0">
              <a:latin typeface="Cambria" panose="02040503050406030204" pitchFamily="18" charset="0"/>
              <a:ea typeface="Cambria" panose="02040503050406030204" pitchFamily="18" charset="0"/>
            </a:endParaRPr>
          </a:p>
          <a:p>
            <a:pPr marL="971550" lvl="1" indent="-514350">
              <a:buAutoNum type="arabicPeriod"/>
            </a:pPr>
            <a:r>
              <a:rPr lang="en-GB" dirty="0" err="1">
                <a:latin typeface="Cambria" panose="02040503050406030204" pitchFamily="18" charset="0"/>
                <a:ea typeface="Cambria" panose="02040503050406030204" pitchFamily="18" charset="0"/>
              </a:rPr>
              <a:t>Cenozoic</a:t>
            </a:r>
            <a:r>
              <a:rPr lang="en-GB" dirty="0">
                <a:latin typeface="Cambria" panose="02040503050406030204" pitchFamily="18" charset="0"/>
                <a:ea typeface="Cambria" panose="02040503050406030204" pitchFamily="18" charset="0"/>
              </a:rPr>
              <a:t> (70million years ago - Present </a:t>
            </a:r>
            <a:endParaRPr lang="en-GB" dirty="0">
              <a:latin typeface="Cambria" panose="02040503050406030204" pitchFamily="18" charset="0"/>
              <a:ea typeface="Cambria" panose="02040503050406030204" pitchFamily="18" charset="0"/>
            </a:endParaRPr>
          </a:p>
          <a:p>
            <a:pPr marL="514350" indent="-514350">
              <a:buAutoNum type="arabicPeriod"/>
            </a:pP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These geological time divisions basically differ from each other in such characteristics as the </a:t>
            </a:r>
            <a:r>
              <a:rPr lang="en-GB" dirty="0">
                <a:solidFill>
                  <a:schemeClr val="accent2">
                    <a:lumMod val="75000"/>
                  </a:schemeClr>
                </a:solidFill>
                <a:latin typeface="Cambria" panose="02040503050406030204" pitchFamily="18" charset="0"/>
                <a:ea typeface="Cambria" panose="02040503050406030204" pitchFamily="18" charset="0"/>
              </a:rPr>
              <a:t>relative position of land and sea</a:t>
            </a:r>
            <a:r>
              <a:rPr lang="en-GB" dirty="0">
                <a:latin typeface="Cambria" panose="02040503050406030204" pitchFamily="18" charset="0"/>
                <a:ea typeface="Cambria" panose="02040503050406030204" pitchFamily="18" charset="0"/>
              </a:rPr>
              <a:t>, </a:t>
            </a:r>
            <a:r>
              <a:rPr lang="en-GB" dirty="0">
                <a:solidFill>
                  <a:schemeClr val="accent2">
                    <a:lumMod val="75000"/>
                  </a:schemeClr>
                </a:solidFill>
                <a:latin typeface="Cambria" panose="02040503050406030204" pitchFamily="18" charset="0"/>
                <a:ea typeface="Cambria" panose="02040503050406030204" pitchFamily="18" charset="0"/>
              </a:rPr>
              <a:t>the kind of climate and most important the kind of animal and plant life </a:t>
            </a:r>
            <a:r>
              <a:rPr lang="en-GB" dirty="0">
                <a:latin typeface="Cambria" panose="02040503050406030204" pitchFamily="18" charset="0"/>
                <a:ea typeface="Cambria" panose="02040503050406030204" pitchFamily="18" charset="0"/>
              </a:rPr>
              <a:t>that developed and existed during that Era or period.</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489" y="492369"/>
            <a:ext cx="11549576" cy="6119446"/>
          </a:xfrm>
        </p:spPr>
        <p:txBody>
          <a:bodyPr>
            <a:normAutofit/>
          </a:bodyPr>
          <a:lstStyle/>
          <a:p>
            <a:pPr algn="just">
              <a:buFont typeface="Wingdings" panose="05000000000000000000" pitchFamily="2" charset="2"/>
              <a:buChar char="Ø"/>
            </a:pPr>
            <a:endParaRPr lang="en-GB" b="1"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b="1" dirty="0">
                <a:latin typeface="Cambria" panose="02040503050406030204" pitchFamily="18" charset="0"/>
                <a:ea typeface="Cambria" panose="02040503050406030204" pitchFamily="18" charset="0"/>
              </a:rPr>
              <a:t>Based on the above premises:-</a:t>
            </a:r>
            <a:endParaRPr lang="en-GB" b="1" dirty="0">
              <a:latin typeface="Cambria" panose="02040503050406030204" pitchFamily="18" charset="0"/>
              <a:ea typeface="Cambria" panose="02040503050406030204" pitchFamily="18" charset="0"/>
            </a:endParaRPr>
          </a:p>
          <a:p>
            <a:pPr lvl="1" algn="just"/>
            <a:r>
              <a:rPr lang="en-GB" sz="2800" dirty="0">
                <a:latin typeface="Cambria" panose="02040503050406030204" pitchFamily="18" charset="0"/>
                <a:ea typeface="Cambria" panose="02040503050406030204" pitchFamily="18" charset="0"/>
              </a:rPr>
              <a:t>Precambrian Era( before life appeared).</a:t>
            </a:r>
            <a:endParaRPr lang="en-GB" sz="2800" dirty="0">
              <a:latin typeface="Cambria" panose="02040503050406030204" pitchFamily="18" charset="0"/>
              <a:ea typeface="Cambria" panose="02040503050406030204" pitchFamily="18" charset="0"/>
            </a:endParaRPr>
          </a:p>
          <a:p>
            <a:pPr lvl="1" algn="just"/>
            <a:r>
              <a:rPr lang="en-GB" sz="2800" dirty="0" err="1">
                <a:latin typeface="Cambria" panose="02040503050406030204" pitchFamily="18" charset="0"/>
                <a:ea typeface="Cambria" panose="02040503050406030204" pitchFamily="18" charset="0"/>
              </a:rPr>
              <a:t>Paleozoic</a:t>
            </a:r>
            <a:r>
              <a:rPr lang="en-GB" sz="2800" dirty="0">
                <a:latin typeface="Cambria" panose="02040503050406030204" pitchFamily="18" charset="0"/>
                <a:ea typeface="Cambria" panose="02040503050406030204" pitchFamily="18" charset="0"/>
              </a:rPr>
              <a:t> Era (ancient life) is the age of invertebrates, </a:t>
            </a:r>
            <a:endParaRPr lang="en-GB" sz="2800" dirty="0">
              <a:latin typeface="Cambria" panose="02040503050406030204" pitchFamily="18" charset="0"/>
              <a:ea typeface="Cambria" panose="02040503050406030204" pitchFamily="18" charset="0"/>
            </a:endParaRPr>
          </a:p>
          <a:p>
            <a:pPr lvl="1" algn="just"/>
            <a:r>
              <a:rPr lang="en-GB" sz="2800" dirty="0">
                <a:latin typeface="Cambria" panose="02040503050406030204" pitchFamily="18" charset="0"/>
                <a:ea typeface="Cambria" panose="02040503050406030204" pitchFamily="18" charset="0"/>
              </a:rPr>
              <a:t>Mesozoic Era (the middle life) is the age of reptiles and</a:t>
            </a:r>
            <a:endParaRPr lang="en-GB" sz="2800" dirty="0">
              <a:latin typeface="Cambria" panose="02040503050406030204" pitchFamily="18" charset="0"/>
              <a:ea typeface="Cambria" panose="02040503050406030204" pitchFamily="18" charset="0"/>
            </a:endParaRPr>
          </a:p>
          <a:p>
            <a:pPr lvl="1" algn="just"/>
            <a:r>
              <a:rPr lang="en-GB" sz="2800" dirty="0" err="1">
                <a:latin typeface="Cambria" panose="02040503050406030204" pitchFamily="18" charset="0"/>
                <a:ea typeface="Cambria" panose="02040503050406030204" pitchFamily="18" charset="0"/>
              </a:rPr>
              <a:t>Cenozoic</a:t>
            </a:r>
            <a:r>
              <a:rPr lang="en-GB" sz="2800" dirty="0">
                <a:latin typeface="Cambria" panose="02040503050406030204" pitchFamily="18" charset="0"/>
                <a:ea typeface="Cambria" panose="02040503050406030204" pitchFamily="18" charset="0"/>
              </a:rPr>
              <a:t> Era (recent life) is the age of mammals.</a:t>
            </a:r>
            <a:endParaRPr lang="en-GB"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GB" dirty="0">
                <a:latin typeface="Cambria" panose="02040503050406030204" pitchFamily="18" charset="0"/>
                <a:ea typeface="Cambria" panose="02040503050406030204" pitchFamily="18" charset="0"/>
              </a:rPr>
              <a:t>The Earth is believed to have been formed approximately 4.5 billion years ago and the earliest forms of life were thought to have originated approximately 3.5 billion years ago</a:t>
            </a:r>
            <a:endParaRPr lang="en-GB" dirty="0">
              <a:latin typeface="Cambria" panose="02040503050406030204" pitchFamily="18" charset="0"/>
              <a:ea typeface="Cambria" panose="02040503050406030204" pitchFamily="18" charset="0"/>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18505</Words>
  <Application>WPS Presentation</Application>
  <PresentationFormat>Widescreen</PresentationFormat>
  <Paragraphs>328</Paragraphs>
  <Slides>39</Slides>
  <Notes>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39</vt:i4>
      </vt:variant>
    </vt:vector>
  </HeadingPairs>
  <TitlesOfParts>
    <vt:vector size="51" baseType="lpstr">
      <vt:lpstr>Arial</vt:lpstr>
      <vt:lpstr>SimSun</vt:lpstr>
      <vt:lpstr>Wingdings</vt:lpstr>
      <vt:lpstr>Calibri</vt:lpstr>
      <vt:lpstr>Cambria</vt:lpstr>
      <vt:lpstr>Microsoft YaHei</vt:lpstr>
      <vt:lpstr>Arial Unicode MS</vt:lpstr>
      <vt:lpstr>Calibri Light</vt:lpstr>
      <vt:lpstr>Times New Roman</vt:lpstr>
      <vt:lpstr>Courier New</vt:lpstr>
      <vt:lpstr>Calibri</vt:lpstr>
      <vt:lpstr>1_Office Theme</vt:lpstr>
      <vt:lpstr>Geography Of Ethiopia  &amp;  The Horn</vt:lpstr>
      <vt:lpstr>CHAPTER TWO  THE GEOLOGY OF ETHIOPIA AND THE HORN </vt:lpstr>
      <vt:lpstr>Continental drift Theory</vt:lpstr>
      <vt:lpstr>Wegener’s principal observations were(Evidences)</vt:lpstr>
      <vt:lpstr>2.2. The Geologic Processes: Endogenic and Exogenic Forces</vt:lpstr>
      <vt:lpstr>1. Internal (Endogenic)</vt:lpstr>
      <vt:lpstr>2.The external (exogenic) processes</vt:lpstr>
      <vt:lpstr>2.3. The Geological Time Scale and Age Dating Techniques</vt:lpstr>
      <vt:lpstr>PowerPoint 演示文稿</vt:lpstr>
      <vt:lpstr>PowerPoint 演示文稿</vt:lpstr>
      <vt:lpstr>PowerPoint 演示文稿</vt:lpstr>
      <vt:lpstr>PowerPoint 演示文稿</vt:lpstr>
      <vt:lpstr>Age Dating Techniques</vt:lpstr>
      <vt:lpstr>2. Absolute Dating</vt:lpstr>
      <vt:lpstr>2.4. Geological Processes and the Resulting Landforms of Ethiopia and the Horn</vt:lpstr>
      <vt:lpstr>PowerPoint 演示文稿</vt:lpstr>
      <vt:lpstr>PowerPoint 演示文稿</vt:lpstr>
      <vt:lpstr>2.4.2. The Paleozoic Era Geologic Processes (600 million - 225 million years ago)</vt:lpstr>
      <vt:lpstr>2.4.3. The Mesozoic Era Geologic Processes (225-70 million years ago)</vt:lpstr>
      <vt:lpstr>PowerPoint 演示文稿</vt:lpstr>
      <vt:lpstr>Cont.….</vt:lpstr>
      <vt:lpstr>Cont.…</vt:lpstr>
      <vt:lpstr>Cont..</vt:lpstr>
      <vt:lpstr>Geological map of Ethiopia </vt:lpstr>
      <vt:lpstr>2.4.4. The Cenozoic Era Geologic Processes (70million years ago - Present) </vt:lpstr>
      <vt:lpstr> 1.Uplifting of the Arabo-Ethiopian landmass and outpouring of lava flood  </vt:lpstr>
      <vt:lpstr>Cont..</vt:lpstr>
      <vt:lpstr> 2-The Formation of the Rift Valley  </vt:lpstr>
      <vt:lpstr>The Formation of the Rift Valley…..</vt:lpstr>
      <vt:lpstr>The Spatial Extent of the Rift Valley</vt:lpstr>
      <vt:lpstr>The Spatial Extent of the Rift Valley….</vt:lpstr>
      <vt:lpstr>3-Quaternary Volcanic Eruptions and Depositions</vt:lpstr>
      <vt:lpstr>3-Quaternary Volcanic Eruptions…</vt:lpstr>
      <vt:lpstr>Quaternary Deposition</vt:lpstr>
      <vt:lpstr>Quaternary Deposition…</vt:lpstr>
      <vt:lpstr>Quaternary Deposition…</vt:lpstr>
      <vt:lpstr>2.5. Rock and Mineral Resources of Ethiopia</vt:lpstr>
      <vt:lpstr>2.5.1. Brief Facts and Current State of Main Minerals in Ethiopia</vt:lpstr>
      <vt:lpstr>2.5.2. Mineral Potential Sites of Ethiopia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 Of Ethiopia  &amp;  The Horn</dc:title>
  <dc:creator>Tesfa Abebe</dc:creator>
  <cp:lastModifiedBy>miheretab</cp:lastModifiedBy>
  <cp:revision>4</cp:revision>
  <dcterms:created xsi:type="dcterms:W3CDTF">2022-02-08T10:26:00Z</dcterms:created>
  <dcterms:modified xsi:type="dcterms:W3CDTF">2023-03-16T21:01:32Z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BB8E6D81FC11448891D86C135A11B14A</vt:lpwstr>
  </property>
  <property fmtid="{D5CDD505-2E9C-101B-9397-08002B2CF9AE}" pid="3" name="KSOProductBuildVer">
    <vt:lpwstr>1033-11.2.0.11486</vt:lpwstr>
  </property>
</Properties>
</file>